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3FCE9-62AF-4D52-BB58-98FDFBCD4B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5268B40-907B-4453-818B-58C4720BEB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4A61BB5-A8F8-466A-A19D-A3FD5A2EBB88}"/>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5" name="Footer Placeholder 4">
            <a:extLst>
              <a:ext uri="{FF2B5EF4-FFF2-40B4-BE49-F238E27FC236}">
                <a16:creationId xmlns:a16="http://schemas.microsoft.com/office/drawing/2014/main" id="{E045BACE-B3C9-4076-9C5D-BBE90C3EA7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D09A1D-359B-42DB-B768-D684A42B563A}"/>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1631713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F2F7E-BF51-4F53-A0DE-483D479A24C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EB69F00-EC7D-468D-8D63-1F38D4FB058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509DD3-3A8A-47AF-A6B8-6CACA1862357}"/>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5" name="Footer Placeholder 4">
            <a:extLst>
              <a:ext uri="{FF2B5EF4-FFF2-40B4-BE49-F238E27FC236}">
                <a16:creationId xmlns:a16="http://schemas.microsoft.com/office/drawing/2014/main" id="{B3842C8F-1579-4B4E-8022-50FF4E22A1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099D21-942B-477E-93FC-A1756B845DA2}"/>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21121288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6E90F5-9415-49DB-92D8-5F24637733F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729E713-1527-4F99-BDAD-9AEA32D734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3D09BC-2577-4DF1-8355-F6552CA5442D}"/>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5" name="Footer Placeholder 4">
            <a:extLst>
              <a:ext uri="{FF2B5EF4-FFF2-40B4-BE49-F238E27FC236}">
                <a16:creationId xmlns:a16="http://schemas.microsoft.com/office/drawing/2014/main" id="{A692E7A0-D6B3-4FD2-B613-0F67756CDB9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3A0684-3645-4117-9677-3174D7733127}"/>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3168941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57BC8-390B-4A07-A01B-2843D9E67B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56C0B68-89BF-4635-82E1-2EBCE7D29D1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358EB56-2EA0-409F-B0C6-E1810D99A8D0}"/>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5" name="Footer Placeholder 4">
            <a:extLst>
              <a:ext uri="{FF2B5EF4-FFF2-40B4-BE49-F238E27FC236}">
                <a16:creationId xmlns:a16="http://schemas.microsoft.com/office/drawing/2014/main" id="{3667D5D2-6051-42A3-A2A3-D5138BAA2C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3412FF-6B42-41D4-88EA-4B64214E8D75}"/>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1584780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B1CAE-6811-454C-A196-47030320EB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DA05262-F5F5-49C9-8289-76BE9909A9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52231D-7752-48A5-A164-57C0B85969C6}"/>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5" name="Footer Placeholder 4">
            <a:extLst>
              <a:ext uri="{FF2B5EF4-FFF2-40B4-BE49-F238E27FC236}">
                <a16:creationId xmlns:a16="http://schemas.microsoft.com/office/drawing/2014/main" id="{9C53F814-A4C8-4B11-B232-D308DAC5E7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75BA2C-AA0E-4BBB-82BC-4D7AE201D2AD}"/>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1114109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8AAD5-8B04-4ED0-880C-82064A8A6BF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02CAE0F-54F4-427E-B6CE-A60B730E44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EF56817-7C35-4E08-A5AC-1DE971E7B4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B37FC42-9B54-4922-878C-5EA5D47EC73E}"/>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6" name="Footer Placeholder 5">
            <a:extLst>
              <a:ext uri="{FF2B5EF4-FFF2-40B4-BE49-F238E27FC236}">
                <a16:creationId xmlns:a16="http://schemas.microsoft.com/office/drawing/2014/main" id="{820A35A0-BA88-4BDF-8FB5-5DEC7C1B0B6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20336B8-1004-4AC3-AE05-C4105BA38485}"/>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3705045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08E94-F670-4E42-AE12-70DC53E83D9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935883-3FC7-4284-9223-41DE92DB47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01DF80-79CD-4635-BEC4-C72807E733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F42EB09-0808-49CD-8268-418D142DB4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6C9E6F-CE52-4ACE-B431-8F42B2D5DC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116985E-F304-419A-A37D-BAB618D90474}"/>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8" name="Footer Placeholder 7">
            <a:extLst>
              <a:ext uri="{FF2B5EF4-FFF2-40B4-BE49-F238E27FC236}">
                <a16:creationId xmlns:a16="http://schemas.microsoft.com/office/drawing/2014/main" id="{CAFC504B-A84F-485B-84C5-157EDF06E1C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8501092-F617-4123-BAA8-D85D1EE3C302}"/>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3794776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24D8E-187F-4FF3-B1D2-E30C167D009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C27C5E4-DF50-49DC-BD95-7AD5DE798726}"/>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4" name="Footer Placeholder 3">
            <a:extLst>
              <a:ext uri="{FF2B5EF4-FFF2-40B4-BE49-F238E27FC236}">
                <a16:creationId xmlns:a16="http://schemas.microsoft.com/office/drawing/2014/main" id="{4C693D8F-5721-456C-940E-F31D461EE60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1CB169D-EDD2-4284-A6F9-523DB99BB619}"/>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3905237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C0B958-7A2D-4BF3-AA1B-A536F3227992}"/>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3" name="Footer Placeholder 2">
            <a:extLst>
              <a:ext uri="{FF2B5EF4-FFF2-40B4-BE49-F238E27FC236}">
                <a16:creationId xmlns:a16="http://schemas.microsoft.com/office/drawing/2014/main" id="{CB488C9E-9688-4E0A-8378-FFEB941604A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D95A1AD-8F9C-4078-A9B5-29B7FDDE2F00}"/>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1973450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24C1B-3070-48DB-BC8F-DB6D31EC4B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DA8FFEA-72DA-4228-B932-1A4D9C33EF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309E7E7-A0DC-43A2-9C3D-59C27BA626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BC2D72-700C-4147-AD8B-CE88D10D05D5}"/>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6" name="Footer Placeholder 5">
            <a:extLst>
              <a:ext uri="{FF2B5EF4-FFF2-40B4-BE49-F238E27FC236}">
                <a16:creationId xmlns:a16="http://schemas.microsoft.com/office/drawing/2014/main" id="{A13296BC-CBBC-434A-91C7-55EB7E6274E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BD4B4E5-3BD4-4D45-A923-D660343B5F0D}"/>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2540499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3EF75-61B9-4396-BE87-CFF577E3FC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DB1EF49-D77C-4899-B867-583F68123A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2771B52-28DA-48A4-9C19-4158B73106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6FEACB-EA93-4262-B040-BED706350D53}"/>
              </a:ext>
            </a:extLst>
          </p:cNvPr>
          <p:cNvSpPr>
            <a:spLocks noGrp="1"/>
          </p:cNvSpPr>
          <p:nvPr>
            <p:ph type="dt" sz="half" idx="10"/>
          </p:nvPr>
        </p:nvSpPr>
        <p:spPr/>
        <p:txBody>
          <a:bodyPr/>
          <a:lstStyle/>
          <a:p>
            <a:fld id="{A6EDCC80-20BB-4D06-A395-7F2949000CA3}" type="datetimeFigureOut">
              <a:rPr lang="en-IN" smtClean="0"/>
              <a:t>16-11-2021</a:t>
            </a:fld>
            <a:endParaRPr lang="en-IN"/>
          </a:p>
        </p:txBody>
      </p:sp>
      <p:sp>
        <p:nvSpPr>
          <p:cNvPr id="6" name="Footer Placeholder 5">
            <a:extLst>
              <a:ext uri="{FF2B5EF4-FFF2-40B4-BE49-F238E27FC236}">
                <a16:creationId xmlns:a16="http://schemas.microsoft.com/office/drawing/2014/main" id="{FB847096-7355-413F-92CB-FA49BA2383D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3DA8052-6186-403C-98EE-0553B4198599}"/>
              </a:ext>
            </a:extLst>
          </p:cNvPr>
          <p:cNvSpPr>
            <a:spLocks noGrp="1"/>
          </p:cNvSpPr>
          <p:nvPr>
            <p:ph type="sldNum" sz="quarter" idx="12"/>
          </p:nvPr>
        </p:nvSpPr>
        <p:spPr/>
        <p:txBody>
          <a:bodyPr/>
          <a:lstStyle/>
          <a:p>
            <a:fld id="{403B837C-C8F9-448A-B162-BA5BF7DED27B}" type="slidenum">
              <a:rPr lang="en-IN" smtClean="0"/>
              <a:t>‹#›</a:t>
            </a:fld>
            <a:endParaRPr lang="en-IN"/>
          </a:p>
        </p:txBody>
      </p:sp>
    </p:spTree>
    <p:extLst>
      <p:ext uri="{BB962C8B-B14F-4D97-AF65-F5344CB8AC3E}">
        <p14:creationId xmlns:p14="http://schemas.microsoft.com/office/powerpoint/2010/main" val="3445656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FA57E4-02B5-4551-8DE2-6F01D1A62C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FE497C5-5A2C-4F38-B7BB-BE866496F7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1B93A8-E1D1-4C40-A032-0C3F82B648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EDCC80-20BB-4D06-A395-7F2949000CA3}" type="datetimeFigureOut">
              <a:rPr lang="en-IN" smtClean="0"/>
              <a:t>16-11-2021</a:t>
            </a:fld>
            <a:endParaRPr lang="en-IN"/>
          </a:p>
        </p:txBody>
      </p:sp>
      <p:sp>
        <p:nvSpPr>
          <p:cNvPr id="5" name="Footer Placeholder 4">
            <a:extLst>
              <a:ext uri="{FF2B5EF4-FFF2-40B4-BE49-F238E27FC236}">
                <a16:creationId xmlns:a16="http://schemas.microsoft.com/office/drawing/2014/main" id="{865D2D32-63C0-4FAB-8391-A782C5E702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90A36C6-B793-4D5C-98A6-856B4F7523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3B837C-C8F9-448A-B162-BA5BF7DED27B}" type="slidenum">
              <a:rPr lang="en-IN" smtClean="0"/>
              <a:t>‹#›</a:t>
            </a:fld>
            <a:endParaRPr lang="en-IN"/>
          </a:p>
        </p:txBody>
      </p:sp>
    </p:spTree>
    <p:extLst>
      <p:ext uri="{BB962C8B-B14F-4D97-AF65-F5344CB8AC3E}">
        <p14:creationId xmlns:p14="http://schemas.microsoft.com/office/powerpoint/2010/main" val="935319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86F0638-CDD3-4B3B-9C08-1E26CF0AD17B}"/>
              </a:ext>
            </a:extLst>
          </p:cNvPr>
          <p:cNvSpPr txBox="1"/>
          <p:nvPr/>
        </p:nvSpPr>
        <p:spPr>
          <a:xfrm>
            <a:off x="621030" y="1298607"/>
            <a:ext cx="10949939" cy="4708981"/>
          </a:xfrm>
          <a:prstGeom prst="rect">
            <a:avLst/>
          </a:prstGeom>
          <a:noFill/>
        </p:spPr>
        <p:txBody>
          <a:bodyPr wrap="square">
            <a:spAutoFit/>
          </a:bodyPr>
          <a:lstStyle/>
          <a:p>
            <a:pPr algn="just"/>
            <a:endParaRPr lang="en-IN" sz="1800" b="0" i="0" u="none" strike="noStrike" baseline="0" dirty="0">
              <a:solidFill>
                <a:srgbClr val="000000"/>
              </a:solidFill>
              <a:latin typeface="Times New Roman" panose="02020603050405020304" pitchFamily="18" charset="0"/>
            </a:endParaRPr>
          </a:p>
          <a:p>
            <a:pPr algn="just"/>
            <a:r>
              <a:rPr lang="en-IN" sz="2400" b="0" i="0" u="none" strike="noStrike" baseline="0" dirty="0">
                <a:solidFill>
                  <a:srgbClr val="000000"/>
                </a:solidFill>
                <a:latin typeface="Times New Roman" panose="02020603050405020304" pitchFamily="18" charset="0"/>
              </a:rPr>
              <a:t>IoT comprises things that have unique identities and are connected to internet. By 2020 there will be a total of 50 billion devices /things connected to internet. IoT is not limited to just connecting things to the internet but also allow things to communicate and exchange data. </a:t>
            </a:r>
          </a:p>
          <a:p>
            <a:pPr algn="just"/>
            <a:endParaRPr lang="en-IN" sz="2400" b="0" i="0" u="none" strike="noStrike" baseline="0" dirty="0">
              <a:solidFill>
                <a:srgbClr val="000000"/>
              </a:solidFill>
              <a:latin typeface="Times New Roman" panose="02020603050405020304" pitchFamily="18" charset="0"/>
            </a:endParaRPr>
          </a:p>
          <a:p>
            <a:pPr algn="just"/>
            <a:r>
              <a:rPr lang="en-IN" sz="2400" b="1" i="0" u="none" strike="noStrike" baseline="0" dirty="0">
                <a:solidFill>
                  <a:srgbClr val="000000"/>
                </a:solidFill>
                <a:latin typeface="Times New Roman" panose="02020603050405020304" pitchFamily="18" charset="0"/>
              </a:rPr>
              <a:t>Definition: </a:t>
            </a:r>
          </a:p>
          <a:p>
            <a:pPr algn="just"/>
            <a:endParaRPr lang="en-IN" sz="1800" b="0" i="0" u="none" strike="noStrike" baseline="0" dirty="0">
              <a:solidFill>
                <a:srgbClr val="000000"/>
              </a:solidFill>
              <a:latin typeface="Times New Roman" panose="02020603050405020304" pitchFamily="18" charset="0"/>
            </a:endParaRPr>
          </a:p>
          <a:p>
            <a:pPr algn="just"/>
            <a:r>
              <a:rPr lang="en-IN" sz="2400" b="0" i="0" u="none" strike="noStrike" baseline="0" dirty="0">
                <a:solidFill>
                  <a:srgbClr val="000000"/>
                </a:solidFill>
                <a:latin typeface="Times New Roman" panose="02020603050405020304" pitchFamily="18" charset="0"/>
              </a:rPr>
              <a:t>A dynamic global n/w infrastructure with self configuring capabilities based on standard and interoperable communication protocols where physical and virtual ―things‖ have identities, physical attributes and virtual personalities and use intelligent interfaces, and are seamlessly integrated into information n/w, often communicate data associated with users and their environments. </a:t>
            </a:r>
            <a:endParaRPr lang="en-IN" sz="2400" dirty="0"/>
          </a:p>
        </p:txBody>
      </p:sp>
      <p:sp>
        <p:nvSpPr>
          <p:cNvPr id="5" name="TextBox 4">
            <a:extLst>
              <a:ext uri="{FF2B5EF4-FFF2-40B4-BE49-F238E27FC236}">
                <a16:creationId xmlns:a16="http://schemas.microsoft.com/office/drawing/2014/main" id="{9FBE45E9-1965-4B08-9C25-EDF235899190}"/>
              </a:ext>
            </a:extLst>
          </p:cNvPr>
          <p:cNvSpPr txBox="1"/>
          <p:nvPr/>
        </p:nvSpPr>
        <p:spPr>
          <a:xfrm>
            <a:off x="3049905" y="652276"/>
            <a:ext cx="6092190" cy="646331"/>
          </a:xfrm>
          <a:prstGeom prst="rect">
            <a:avLst/>
          </a:prstGeom>
          <a:noFill/>
        </p:spPr>
        <p:txBody>
          <a:bodyPr wrap="square">
            <a:spAutoFit/>
          </a:bodyPr>
          <a:lstStyle/>
          <a:p>
            <a:pPr algn="ctr"/>
            <a:r>
              <a:rPr lang="en-IN" sz="3600" b="1" i="0" u="none" strike="noStrike" baseline="0" dirty="0">
                <a:solidFill>
                  <a:srgbClr val="000000"/>
                </a:solidFill>
                <a:latin typeface="Times New Roman" panose="02020603050405020304" pitchFamily="18" charset="0"/>
              </a:rPr>
              <a:t>INTRODUCTION OF IOT</a:t>
            </a:r>
            <a:r>
              <a:rPr lang="en-IN" sz="1800" b="1" i="0" u="none" strike="noStrike" baseline="0" dirty="0">
                <a:solidFill>
                  <a:srgbClr val="000000"/>
                </a:solidFill>
                <a:latin typeface="Times New Roman" panose="02020603050405020304" pitchFamily="18" charset="0"/>
              </a:rPr>
              <a:t> </a:t>
            </a:r>
            <a:endParaRPr lang="en-IN" dirty="0"/>
          </a:p>
        </p:txBody>
      </p:sp>
    </p:spTree>
    <p:extLst>
      <p:ext uri="{BB962C8B-B14F-4D97-AF65-F5344CB8AC3E}">
        <p14:creationId xmlns:p14="http://schemas.microsoft.com/office/powerpoint/2010/main" val="399497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17866A-6943-4117-8FA4-C0001CCFE3CD}"/>
              </a:ext>
            </a:extLst>
          </p:cNvPr>
          <p:cNvSpPr txBox="1"/>
          <p:nvPr/>
        </p:nvSpPr>
        <p:spPr>
          <a:xfrm>
            <a:off x="702365" y="535299"/>
            <a:ext cx="10787270" cy="4524315"/>
          </a:xfrm>
          <a:prstGeom prst="rect">
            <a:avLst/>
          </a:prstGeom>
          <a:noFill/>
        </p:spPr>
        <p:txBody>
          <a:bodyPr wrap="square">
            <a:spAutoFit/>
          </a:bodyPr>
          <a:lstStyle/>
          <a:p>
            <a:pPr algn="l"/>
            <a:endParaRPr lang="en-IN" sz="2400" b="0" i="0" u="none" strike="noStrike" baseline="0" dirty="0">
              <a:solidFill>
                <a:srgbClr val="000000"/>
              </a:solidFill>
              <a:latin typeface="Times New Roman" panose="02020603050405020304" pitchFamily="18" charset="0"/>
            </a:endParaRPr>
          </a:p>
          <a:p>
            <a:r>
              <a:rPr lang="en-IN" sz="2400" b="0" i="0" u="none" strike="noStrike" baseline="0" dirty="0">
                <a:solidFill>
                  <a:srgbClr val="000000"/>
                </a:solidFill>
                <a:latin typeface="Times New Roman" panose="02020603050405020304" pitchFamily="18" charset="0"/>
              </a:rPr>
              <a:t>b) </a:t>
            </a:r>
            <a:r>
              <a:rPr lang="en-IN" sz="2400" b="1" i="0" u="none" strike="noStrike" baseline="0" dirty="0">
                <a:solidFill>
                  <a:srgbClr val="000000"/>
                </a:solidFill>
                <a:latin typeface="Times New Roman" panose="02020603050405020304" pitchFamily="18" charset="0"/>
              </a:rPr>
              <a:t>Network/Internet Layer: </a:t>
            </a:r>
            <a:r>
              <a:rPr lang="en-IN" sz="2400" b="0" i="0" u="none" strike="noStrike" baseline="0" dirty="0">
                <a:solidFill>
                  <a:srgbClr val="000000"/>
                </a:solidFill>
                <a:latin typeface="Times New Roman" panose="02020603050405020304" pitchFamily="18" charset="0"/>
              </a:rPr>
              <a:t>Responsible for sending IP datagrams from source n/w to destination n/w. Performs the host addressing and packet routing. Datagrams contains source and destination address. </a:t>
            </a:r>
          </a:p>
          <a:p>
            <a:endParaRPr lang="en-IN" sz="2400" b="0" i="0" u="none" strike="noStrike" baseline="0" dirty="0">
              <a:solidFill>
                <a:srgbClr val="000000"/>
              </a:solidFill>
              <a:latin typeface="Times New Roman" panose="02020603050405020304" pitchFamily="18" charset="0"/>
            </a:endParaRPr>
          </a:p>
          <a:p>
            <a:r>
              <a:rPr lang="en-IN" sz="2400" b="1" i="0" u="none" strike="noStrike" baseline="0" dirty="0">
                <a:solidFill>
                  <a:srgbClr val="000000"/>
                </a:solidFill>
                <a:latin typeface="Times New Roman" panose="02020603050405020304" pitchFamily="18" charset="0"/>
              </a:rPr>
              <a:t>Protocols: </a:t>
            </a:r>
            <a:endParaRPr lang="en-IN" sz="2400" b="0" i="0" u="none" strike="noStrike" baseline="0" dirty="0">
              <a:solidFill>
                <a:srgbClr val="000000"/>
              </a:solidFill>
              <a:latin typeface="Times New Roman" panose="02020603050405020304" pitchFamily="18" charset="0"/>
            </a:endParaRPr>
          </a:p>
          <a:p>
            <a:pPr marL="342900" indent="-342900">
              <a:buFont typeface="Arial" panose="020B0604020202020204" pitchFamily="34" charset="0"/>
              <a:buChar char="•"/>
            </a:pPr>
            <a:r>
              <a:rPr lang="en-IN" sz="2400" b="1" i="0" u="none" strike="noStrike" baseline="0" dirty="0">
                <a:solidFill>
                  <a:srgbClr val="000000"/>
                </a:solidFill>
                <a:latin typeface="Times New Roman" panose="02020603050405020304" pitchFamily="18" charset="0"/>
              </a:rPr>
              <a:t>IPv4: </a:t>
            </a:r>
            <a:r>
              <a:rPr lang="en-IN" sz="2400" b="0" i="0" u="none" strike="noStrike" baseline="0" dirty="0">
                <a:solidFill>
                  <a:srgbClr val="000000"/>
                </a:solidFill>
                <a:latin typeface="Times New Roman" panose="02020603050405020304" pitchFamily="18" charset="0"/>
              </a:rPr>
              <a:t>Internet Protocol version4 is used to identify the devices on a n/w using a hierarchical addressing scheme. 32 bit address. Allows total of 2**32addresses.</a:t>
            </a:r>
          </a:p>
          <a:p>
            <a:pPr marL="342900" indent="-342900">
              <a:buFont typeface="Arial" panose="020B0604020202020204" pitchFamily="34" charset="0"/>
              <a:buChar char="•"/>
            </a:pPr>
            <a:r>
              <a:rPr lang="en-IN" sz="2400" b="1" i="0" u="none" strike="noStrike" baseline="0" dirty="0">
                <a:solidFill>
                  <a:srgbClr val="000000"/>
                </a:solidFill>
                <a:latin typeface="Times New Roman" panose="02020603050405020304" pitchFamily="18" charset="0"/>
              </a:rPr>
              <a:t>IPv6: </a:t>
            </a:r>
            <a:r>
              <a:rPr lang="en-IN" sz="2400" b="0" i="0" u="none" strike="noStrike" baseline="0" dirty="0">
                <a:solidFill>
                  <a:srgbClr val="000000"/>
                </a:solidFill>
                <a:latin typeface="Times New Roman" panose="02020603050405020304" pitchFamily="18" charset="0"/>
              </a:rPr>
              <a:t>Internet Protocol version6 uses 128 bit address scheme and allows 2**128 addresses.</a:t>
            </a:r>
          </a:p>
          <a:p>
            <a:pPr marL="342900" indent="-342900">
              <a:buFont typeface="Arial" panose="020B0604020202020204" pitchFamily="34" charset="0"/>
              <a:buChar char="•"/>
            </a:pPr>
            <a:r>
              <a:rPr lang="en-IN" sz="2400" b="1" i="0" u="none" strike="noStrike" baseline="0" dirty="0">
                <a:solidFill>
                  <a:srgbClr val="000000"/>
                </a:solidFill>
                <a:latin typeface="Times New Roman" panose="02020603050405020304" pitchFamily="18" charset="0"/>
              </a:rPr>
              <a:t>6LOWPAN:</a:t>
            </a:r>
            <a:r>
              <a:rPr lang="en-IN" sz="2400" b="0" i="0" u="none" strike="noStrike" baseline="0" dirty="0">
                <a:solidFill>
                  <a:srgbClr val="000000"/>
                </a:solidFill>
                <a:latin typeface="Times New Roman" panose="02020603050405020304" pitchFamily="18" charset="0"/>
              </a:rPr>
              <a:t>(IPv6overLowpowerWirelessPersonalAreaNetwork)operates in </a:t>
            </a:r>
          </a:p>
          <a:p>
            <a:r>
              <a:rPr lang="en-IN" sz="2400" b="0" i="0" u="none" strike="noStrike" baseline="0" dirty="0">
                <a:solidFill>
                  <a:srgbClr val="000000"/>
                </a:solidFill>
                <a:latin typeface="Times New Roman" panose="02020603050405020304" pitchFamily="18" charset="0"/>
              </a:rPr>
              <a:t>     2.4 GHz frequency range and data transfer 250 kb/s. </a:t>
            </a:r>
          </a:p>
        </p:txBody>
      </p:sp>
    </p:spTree>
    <p:extLst>
      <p:ext uri="{BB962C8B-B14F-4D97-AF65-F5344CB8AC3E}">
        <p14:creationId xmlns:p14="http://schemas.microsoft.com/office/powerpoint/2010/main" val="3228183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5C7437B-0D56-47F9-A181-004566318574}"/>
              </a:ext>
            </a:extLst>
          </p:cNvPr>
          <p:cNvSpPr txBox="1"/>
          <p:nvPr/>
        </p:nvSpPr>
        <p:spPr>
          <a:xfrm>
            <a:off x="808383" y="280124"/>
            <a:ext cx="10137913" cy="5632311"/>
          </a:xfrm>
          <a:prstGeom prst="rect">
            <a:avLst/>
          </a:prstGeom>
          <a:noFill/>
        </p:spPr>
        <p:txBody>
          <a:bodyPr wrap="square">
            <a:spAutoFit/>
          </a:bodyPr>
          <a:lstStyle/>
          <a:p>
            <a:pPr algn="just"/>
            <a:endParaRPr lang="en-IN" sz="2400" b="0" i="0" u="none" strike="noStrike" baseline="0" dirty="0">
              <a:solidFill>
                <a:srgbClr val="000000"/>
              </a:solidFill>
              <a:latin typeface="Times New Roman" panose="02020603050405020304" pitchFamily="18" charset="0"/>
            </a:endParaRPr>
          </a:p>
          <a:p>
            <a:pPr algn="just"/>
            <a:r>
              <a:rPr lang="en-IN" sz="2400" b="1" dirty="0">
                <a:solidFill>
                  <a:srgbClr val="000000"/>
                </a:solidFill>
                <a:latin typeface="Times New Roman" panose="02020603050405020304" pitchFamily="18" charset="0"/>
              </a:rPr>
              <a:t>c) </a:t>
            </a:r>
            <a:r>
              <a:rPr lang="en-IN" sz="2400" b="1" i="0" u="none" strike="noStrike" baseline="0" dirty="0">
                <a:solidFill>
                  <a:srgbClr val="000000"/>
                </a:solidFill>
                <a:latin typeface="Times New Roman" panose="02020603050405020304" pitchFamily="18" charset="0"/>
              </a:rPr>
              <a:t>Transport Layer: </a:t>
            </a:r>
            <a:r>
              <a:rPr lang="en-IN" sz="2400" b="0" i="0" u="none" strike="noStrike" baseline="0" dirty="0">
                <a:solidFill>
                  <a:srgbClr val="000000"/>
                </a:solidFill>
                <a:latin typeface="Times New Roman" panose="02020603050405020304" pitchFamily="18" charset="0"/>
              </a:rPr>
              <a:t>Provides end-to-end message transfer capability independent of the underlying n/w. Set up on connection with ACK as in TCP and without ACK as in UDP. Provides functions such as error control, segmentation, flow control and congestion control. </a:t>
            </a:r>
          </a:p>
          <a:p>
            <a:pPr algn="just"/>
            <a:endParaRPr lang="en-IN" sz="2400" dirty="0">
              <a:solidFill>
                <a:srgbClr val="000000"/>
              </a:solidFill>
              <a:latin typeface="Times New Roman" panose="02020603050405020304" pitchFamily="18" charset="0"/>
            </a:endParaRPr>
          </a:p>
          <a:p>
            <a:pPr algn="just"/>
            <a:r>
              <a:rPr lang="en-IN" sz="2400" b="1" i="0" u="none" strike="noStrike" baseline="0" dirty="0">
                <a:solidFill>
                  <a:srgbClr val="000000"/>
                </a:solidFill>
                <a:latin typeface="Times New Roman" panose="02020603050405020304" pitchFamily="18" charset="0"/>
              </a:rPr>
              <a:t>Protocols: </a:t>
            </a:r>
            <a:endParaRPr lang="en-IN" sz="2400" b="0" i="0" u="none" strike="noStrike" baseline="0" dirty="0">
              <a:solidFill>
                <a:srgbClr val="000000"/>
              </a:solidFill>
              <a:latin typeface="Times New Roman" panose="02020603050405020304" pitchFamily="18" charset="0"/>
            </a:endParaRPr>
          </a:p>
          <a:p>
            <a:pPr algn="just"/>
            <a:r>
              <a:rPr lang="en-IN" sz="2400" b="0" i="0" u="none" strike="noStrike" baseline="0" dirty="0">
                <a:solidFill>
                  <a:srgbClr val="000000"/>
                </a:solidFill>
                <a:latin typeface="Times New Roman" panose="02020603050405020304" pitchFamily="18" charset="0"/>
              </a:rPr>
              <a:t> </a:t>
            </a:r>
            <a:r>
              <a:rPr lang="en-IN" sz="2400" b="1" i="0" u="none" strike="noStrike" baseline="0" dirty="0">
                <a:solidFill>
                  <a:srgbClr val="000000"/>
                </a:solidFill>
                <a:latin typeface="Times New Roman" panose="02020603050405020304" pitchFamily="18" charset="0"/>
              </a:rPr>
              <a:t>TCP: </a:t>
            </a:r>
            <a:r>
              <a:rPr lang="en-IN" sz="2400" b="0" i="0" u="none" strike="noStrike" baseline="0" dirty="0">
                <a:solidFill>
                  <a:srgbClr val="000000"/>
                </a:solidFill>
                <a:latin typeface="Times New Roman" panose="02020603050405020304" pitchFamily="18" charset="0"/>
              </a:rPr>
              <a:t>Transmission Control Protocol used by web browsers(along with HTTP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and HTTPS), email(along with SMTP, FTP). Connection oriented and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stateless protocol. IP Protocol deals with sending packets, TCP ensures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reliable transmission of protocols in order. Avoids n/w congestion and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congestion collapse. </a:t>
            </a:r>
          </a:p>
          <a:p>
            <a:pPr algn="just"/>
            <a:r>
              <a:rPr lang="en-IN" sz="2400" b="0" i="0" u="none" strike="noStrike" baseline="0" dirty="0">
                <a:solidFill>
                  <a:srgbClr val="000000"/>
                </a:solidFill>
                <a:latin typeface="Times New Roman" panose="02020603050405020304" pitchFamily="18" charset="0"/>
              </a:rPr>
              <a:t> </a:t>
            </a:r>
            <a:r>
              <a:rPr lang="en-IN" sz="2400" b="1" i="0" u="none" strike="noStrike" baseline="0" dirty="0">
                <a:solidFill>
                  <a:srgbClr val="000000"/>
                </a:solidFill>
                <a:latin typeface="Times New Roman" panose="02020603050405020304" pitchFamily="18" charset="0"/>
              </a:rPr>
              <a:t>UDP: </a:t>
            </a:r>
            <a:r>
              <a:rPr lang="en-IN" sz="2400" b="0" i="0" u="none" strike="noStrike" baseline="0" dirty="0">
                <a:solidFill>
                  <a:srgbClr val="000000"/>
                </a:solidFill>
                <a:latin typeface="Times New Roman" panose="02020603050405020304" pitchFamily="18" charset="0"/>
              </a:rPr>
              <a:t>User Datagram Protocol is connectionless protocol. Useful in time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sensitive applications, very small data units to exchange. Transaction oriented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and stateless protocol. Does not provide guaranteed delivery. </a:t>
            </a:r>
          </a:p>
        </p:txBody>
      </p:sp>
    </p:spTree>
    <p:extLst>
      <p:ext uri="{BB962C8B-B14F-4D97-AF65-F5344CB8AC3E}">
        <p14:creationId xmlns:p14="http://schemas.microsoft.com/office/powerpoint/2010/main" val="3238533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690881-FE7C-4C05-8520-320096821F68}"/>
              </a:ext>
            </a:extLst>
          </p:cNvPr>
          <p:cNvSpPr txBox="1"/>
          <p:nvPr/>
        </p:nvSpPr>
        <p:spPr>
          <a:xfrm>
            <a:off x="689113" y="684172"/>
            <a:ext cx="10813774" cy="5632311"/>
          </a:xfrm>
          <a:prstGeom prst="rect">
            <a:avLst/>
          </a:prstGeom>
          <a:noFill/>
        </p:spPr>
        <p:txBody>
          <a:bodyPr wrap="square">
            <a:spAutoFit/>
          </a:bodyPr>
          <a:lstStyle/>
          <a:p>
            <a:pPr algn="just"/>
            <a:endParaRPr lang="en-IN" sz="2000" b="0" i="0" u="none" strike="noStrike" baseline="0" dirty="0">
              <a:solidFill>
                <a:srgbClr val="000000"/>
              </a:solidFill>
              <a:latin typeface="Times New Roman" panose="02020603050405020304" pitchFamily="18" charset="0"/>
            </a:endParaRPr>
          </a:p>
          <a:p>
            <a:pPr algn="just"/>
            <a:r>
              <a:rPr lang="en-IN" sz="2000" b="1" dirty="0">
                <a:solidFill>
                  <a:srgbClr val="000000"/>
                </a:solidFill>
                <a:latin typeface="Times New Roman" panose="02020603050405020304" pitchFamily="18" charset="0"/>
              </a:rPr>
              <a:t>d)</a:t>
            </a:r>
            <a:r>
              <a:rPr lang="en-IN" sz="2000" b="1" i="0" u="none" strike="noStrike" baseline="0" dirty="0">
                <a:solidFill>
                  <a:srgbClr val="000000"/>
                </a:solidFill>
                <a:latin typeface="Times New Roman" panose="02020603050405020304" pitchFamily="18" charset="0"/>
              </a:rPr>
              <a:t> Application Layer: </a:t>
            </a:r>
            <a:r>
              <a:rPr lang="en-IN" sz="2000" b="0" i="0" u="none" strike="noStrike" baseline="0" dirty="0">
                <a:solidFill>
                  <a:srgbClr val="000000"/>
                </a:solidFill>
                <a:latin typeface="Times New Roman" panose="02020603050405020304" pitchFamily="18" charset="0"/>
              </a:rPr>
              <a:t>Defines how the applications interface with lower layer protocols to send data over the n/w. Enables process-to-process communication using ports. </a:t>
            </a:r>
          </a:p>
          <a:p>
            <a:pPr algn="just"/>
            <a:endParaRPr lang="en-IN" sz="2000" b="0" i="0" u="none" strike="noStrike" baseline="0" dirty="0">
              <a:solidFill>
                <a:srgbClr val="000000"/>
              </a:solidFill>
              <a:latin typeface="Times New Roman" panose="02020603050405020304" pitchFamily="18" charset="0"/>
            </a:endParaRPr>
          </a:p>
          <a:p>
            <a:pPr algn="just"/>
            <a:r>
              <a:rPr lang="en-IN" sz="2000" b="1" i="0" u="none" strike="noStrike" baseline="0" dirty="0">
                <a:solidFill>
                  <a:srgbClr val="000000"/>
                </a:solidFill>
                <a:latin typeface="Times New Roman" panose="02020603050405020304" pitchFamily="18" charset="0"/>
              </a:rPr>
              <a:t>Protocols: </a:t>
            </a:r>
            <a:endParaRPr lang="en-IN" sz="2000" b="0" i="0" u="none" strike="noStrike" baseline="0" dirty="0">
              <a:solidFill>
                <a:srgbClr val="000000"/>
              </a:solidFill>
              <a:latin typeface="Times New Roman" panose="02020603050405020304" pitchFamily="18" charset="0"/>
            </a:endParaRPr>
          </a:p>
          <a:p>
            <a:pPr algn="just"/>
            <a:r>
              <a:rPr lang="en-IN" sz="2000" b="0" i="0" u="none" strike="noStrike" baseline="0" dirty="0">
                <a:solidFill>
                  <a:srgbClr val="000000"/>
                </a:solidFill>
                <a:latin typeface="Times New Roman" panose="02020603050405020304" pitchFamily="18" charset="0"/>
              </a:rPr>
              <a:t> </a:t>
            </a:r>
            <a:r>
              <a:rPr lang="en-IN" sz="2000" b="1" i="0" u="none" strike="noStrike" baseline="0" dirty="0">
                <a:solidFill>
                  <a:srgbClr val="000000"/>
                </a:solidFill>
                <a:latin typeface="Times New Roman" panose="02020603050405020304" pitchFamily="18" charset="0"/>
              </a:rPr>
              <a:t>HTTP: </a:t>
            </a:r>
            <a:r>
              <a:rPr lang="en-IN" sz="2000" b="0" i="0" u="none" strike="noStrike" baseline="0" dirty="0">
                <a:solidFill>
                  <a:srgbClr val="000000"/>
                </a:solidFill>
                <a:latin typeface="Times New Roman" panose="02020603050405020304" pitchFamily="18" charset="0"/>
              </a:rPr>
              <a:t>Hyper Text Transfer Protocol that forms foundation of WWW. Follow request- response </a:t>
            </a:r>
            <a:r>
              <a:rPr lang="en-IN" sz="2000" dirty="0">
                <a:solidFill>
                  <a:srgbClr val="000000"/>
                </a:solidFill>
                <a:latin typeface="Times New Roman" panose="02020603050405020304" pitchFamily="18" charset="0"/>
              </a:rPr>
              <a:t>  </a:t>
            </a:r>
          </a:p>
          <a:p>
            <a:pPr algn="just"/>
            <a:r>
              <a:rPr lang="en-IN" sz="2000" b="0" i="0" u="none" strike="noStrike" baseline="0" dirty="0">
                <a:solidFill>
                  <a:srgbClr val="000000"/>
                </a:solidFill>
                <a:latin typeface="Times New Roman" panose="02020603050405020304" pitchFamily="18" charset="0"/>
              </a:rPr>
              <a:t>    model Stateless protocol. </a:t>
            </a:r>
          </a:p>
          <a:p>
            <a:pPr algn="just"/>
            <a:r>
              <a:rPr lang="en-IN" sz="2000" b="0" i="0" u="none" strike="noStrike" baseline="0" dirty="0">
                <a:solidFill>
                  <a:srgbClr val="000000"/>
                </a:solidFill>
                <a:latin typeface="Times New Roman" panose="02020603050405020304" pitchFamily="18" charset="0"/>
              </a:rPr>
              <a:t> </a:t>
            </a:r>
            <a:r>
              <a:rPr lang="en-IN" sz="2000" b="1" i="0" u="none" strike="noStrike" baseline="0" dirty="0">
                <a:solidFill>
                  <a:srgbClr val="000000"/>
                </a:solidFill>
                <a:latin typeface="Times New Roman" panose="02020603050405020304" pitchFamily="18" charset="0"/>
              </a:rPr>
              <a:t>CoAP: </a:t>
            </a:r>
            <a:r>
              <a:rPr lang="en-IN" sz="2000" b="0" i="0" u="none" strike="noStrike" baseline="0" dirty="0">
                <a:solidFill>
                  <a:srgbClr val="000000"/>
                </a:solidFill>
                <a:latin typeface="Times New Roman" panose="02020603050405020304" pitchFamily="18" charset="0"/>
              </a:rPr>
              <a:t>Constrained Application Protocol for machine-to-machine (M2M) applications with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constrained devices, constrained environment and constrained n/w. Uses client- server architecture. </a:t>
            </a:r>
          </a:p>
          <a:p>
            <a:pPr algn="just"/>
            <a:r>
              <a:rPr lang="en-IN" sz="2000" b="0" i="0" u="none" strike="noStrike" baseline="0" dirty="0">
                <a:solidFill>
                  <a:srgbClr val="000000"/>
                </a:solidFill>
                <a:latin typeface="Times New Roman" panose="02020603050405020304" pitchFamily="18" charset="0"/>
              </a:rPr>
              <a:t> </a:t>
            </a:r>
            <a:r>
              <a:rPr lang="en-IN" sz="2000" b="1" i="0" u="none" strike="noStrike" baseline="0" dirty="0">
                <a:solidFill>
                  <a:srgbClr val="000000"/>
                </a:solidFill>
                <a:latin typeface="Times New Roman" panose="02020603050405020304" pitchFamily="18" charset="0"/>
              </a:rPr>
              <a:t>WebSocket: </a:t>
            </a:r>
            <a:r>
              <a:rPr lang="en-IN" sz="2000" b="0" i="0" u="none" strike="noStrike" baseline="0" dirty="0">
                <a:solidFill>
                  <a:srgbClr val="000000"/>
                </a:solidFill>
                <a:latin typeface="Times New Roman" panose="02020603050405020304" pitchFamily="18" charset="0"/>
              </a:rPr>
              <a:t>allows full duplex communication over a single socket connection. </a:t>
            </a:r>
          </a:p>
          <a:p>
            <a:pPr algn="just"/>
            <a:r>
              <a:rPr lang="en-IN" sz="2000" b="0" i="0" u="none" strike="noStrike" baseline="0" dirty="0">
                <a:solidFill>
                  <a:srgbClr val="000000"/>
                </a:solidFill>
                <a:latin typeface="Times New Roman" panose="02020603050405020304" pitchFamily="18" charset="0"/>
              </a:rPr>
              <a:t> </a:t>
            </a:r>
            <a:r>
              <a:rPr lang="en-IN" sz="2000" b="1" i="0" u="none" strike="noStrike" baseline="0" dirty="0">
                <a:solidFill>
                  <a:srgbClr val="000000"/>
                </a:solidFill>
                <a:latin typeface="Times New Roman" panose="02020603050405020304" pitchFamily="18" charset="0"/>
              </a:rPr>
              <a:t>MQTT: </a:t>
            </a:r>
            <a:r>
              <a:rPr lang="en-IN" sz="2000" b="0" i="0" u="none" strike="noStrike" baseline="0" dirty="0">
                <a:solidFill>
                  <a:srgbClr val="000000"/>
                </a:solidFill>
                <a:latin typeface="Times New Roman" panose="02020603050405020304" pitchFamily="18" charset="0"/>
              </a:rPr>
              <a:t>Message Queue Telemetry Transport is light weight messaging protocol based on publish-</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subscribe model. Uses client server architecture. Well suited for constrained environment. </a:t>
            </a:r>
          </a:p>
          <a:p>
            <a:pPr algn="just"/>
            <a:r>
              <a:rPr lang="en-IN" sz="2000" b="0" i="0" u="none" strike="noStrike" baseline="0" dirty="0">
                <a:solidFill>
                  <a:srgbClr val="000000"/>
                </a:solidFill>
                <a:latin typeface="Times New Roman" panose="02020603050405020304" pitchFamily="18" charset="0"/>
              </a:rPr>
              <a:t> </a:t>
            </a:r>
            <a:r>
              <a:rPr lang="en-IN" sz="2000" b="1" i="0" u="none" strike="noStrike" baseline="0" dirty="0">
                <a:solidFill>
                  <a:srgbClr val="000000"/>
                </a:solidFill>
                <a:latin typeface="Times New Roman" panose="02020603050405020304" pitchFamily="18" charset="0"/>
              </a:rPr>
              <a:t>XMPP: </a:t>
            </a:r>
            <a:r>
              <a:rPr lang="en-IN" sz="2000" b="0" i="0" u="none" strike="noStrike" baseline="0" dirty="0">
                <a:solidFill>
                  <a:srgbClr val="000000"/>
                </a:solidFill>
                <a:latin typeface="Times New Roman" panose="02020603050405020304" pitchFamily="18" charset="0"/>
              </a:rPr>
              <a:t>Extensible Message and Presence Protocol for real time communication and streaming XML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data between network entities. Support client-server and server-server communication. </a:t>
            </a:r>
          </a:p>
          <a:p>
            <a:pPr algn="just"/>
            <a:r>
              <a:rPr lang="en-IN" sz="2000" b="0" i="0" u="none" strike="noStrike" baseline="0" dirty="0">
                <a:solidFill>
                  <a:srgbClr val="000000"/>
                </a:solidFill>
                <a:latin typeface="Times New Roman" panose="02020603050405020304" pitchFamily="18" charset="0"/>
              </a:rPr>
              <a:t> </a:t>
            </a:r>
            <a:r>
              <a:rPr lang="en-IN" sz="2000" b="1" i="0" u="none" strike="noStrike" baseline="0" dirty="0">
                <a:solidFill>
                  <a:srgbClr val="000000"/>
                </a:solidFill>
                <a:latin typeface="Times New Roman" panose="02020603050405020304" pitchFamily="18" charset="0"/>
              </a:rPr>
              <a:t>DDS: </a:t>
            </a:r>
            <a:r>
              <a:rPr lang="en-IN" sz="2000" b="0" i="0" u="none" strike="noStrike" baseline="0" dirty="0">
                <a:solidFill>
                  <a:srgbClr val="000000"/>
                </a:solidFill>
                <a:latin typeface="Times New Roman" panose="02020603050405020304" pitchFamily="18" charset="0"/>
              </a:rPr>
              <a:t>Data Distribution Service is data centric middleware standards for device-to-device or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machine-to-machine communication. Uses publish-subscribe model. </a:t>
            </a:r>
          </a:p>
          <a:p>
            <a:pPr algn="just"/>
            <a:r>
              <a:rPr lang="en-IN" sz="2000" b="0" i="0" u="none" strike="noStrike" baseline="0" dirty="0">
                <a:solidFill>
                  <a:srgbClr val="000000"/>
                </a:solidFill>
                <a:latin typeface="Times New Roman" panose="02020603050405020304" pitchFamily="18" charset="0"/>
              </a:rPr>
              <a:t> </a:t>
            </a:r>
            <a:r>
              <a:rPr lang="en-IN" sz="2000" b="1" i="0" u="none" strike="noStrike" baseline="0" dirty="0">
                <a:solidFill>
                  <a:srgbClr val="000000"/>
                </a:solidFill>
                <a:latin typeface="Times New Roman" panose="02020603050405020304" pitchFamily="18" charset="0"/>
              </a:rPr>
              <a:t>AMQP: </a:t>
            </a:r>
            <a:r>
              <a:rPr lang="en-IN" sz="2000" b="0" i="0" u="none" strike="noStrike" baseline="0" dirty="0">
                <a:solidFill>
                  <a:srgbClr val="000000"/>
                </a:solidFill>
                <a:latin typeface="Times New Roman" panose="02020603050405020304" pitchFamily="18" charset="0"/>
              </a:rPr>
              <a:t>Advanced Message Queuing Protocol is open application layer protocol for business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messaging. Supports both point-to-point and publish-subscribe model. </a:t>
            </a:r>
          </a:p>
        </p:txBody>
      </p:sp>
    </p:spTree>
    <p:extLst>
      <p:ext uri="{BB962C8B-B14F-4D97-AF65-F5344CB8AC3E}">
        <p14:creationId xmlns:p14="http://schemas.microsoft.com/office/powerpoint/2010/main" val="4002498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1F5690E-43E8-43B1-BFEF-8D6BE8ED03B7}"/>
              </a:ext>
            </a:extLst>
          </p:cNvPr>
          <p:cNvSpPr txBox="1"/>
          <p:nvPr/>
        </p:nvSpPr>
        <p:spPr>
          <a:xfrm>
            <a:off x="1152939" y="621629"/>
            <a:ext cx="10363200" cy="2308324"/>
          </a:xfrm>
          <a:prstGeom prst="rect">
            <a:avLst/>
          </a:prstGeom>
          <a:noFill/>
        </p:spPr>
        <p:txBody>
          <a:bodyPr wrap="square">
            <a:spAutoFit/>
          </a:bodyPr>
          <a:lstStyle/>
          <a:p>
            <a:pPr algn="just"/>
            <a:r>
              <a:rPr lang="en-IN" sz="2400" b="1" i="0" u="none" strike="noStrike" baseline="0" dirty="0">
                <a:solidFill>
                  <a:srgbClr val="000000"/>
                </a:solidFill>
                <a:latin typeface="Times New Roman" panose="02020603050405020304" pitchFamily="18" charset="0"/>
              </a:rPr>
              <a:t>LOGICAL DESIGN of IoT </a:t>
            </a:r>
            <a:endParaRPr lang="en-IN" sz="2400" b="0" i="0" u="none" strike="noStrike" baseline="0" dirty="0">
              <a:solidFill>
                <a:srgbClr val="000000"/>
              </a:solidFill>
              <a:latin typeface="Times New Roman" panose="02020603050405020304" pitchFamily="18" charset="0"/>
            </a:endParaRPr>
          </a:p>
          <a:p>
            <a:pPr algn="just"/>
            <a:r>
              <a:rPr lang="en-IN" sz="2400" b="0" i="0" u="none" strike="noStrike" baseline="0" dirty="0">
                <a:solidFill>
                  <a:srgbClr val="000000"/>
                </a:solidFill>
                <a:latin typeface="Times New Roman" panose="02020603050405020304" pitchFamily="18" charset="0"/>
              </a:rPr>
              <a:t>Refers to an abstract represent of entities and processes without going into the low level specifies of implementation. </a:t>
            </a:r>
          </a:p>
          <a:p>
            <a:pPr algn="just"/>
            <a:r>
              <a:rPr lang="en-IN" sz="2400" b="0" i="0" u="none" strike="noStrike" baseline="0" dirty="0">
                <a:solidFill>
                  <a:srgbClr val="000000"/>
                </a:solidFill>
                <a:latin typeface="Times New Roman" panose="02020603050405020304" pitchFamily="18" charset="0"/>
              </a:rPr>
              <a:t>1) IoT Functional Blocks 2) IoT Communication Models 3) IoT Comm. APIs </a:t>
            </a:r>
          </a:p>
          <a:p>
            <a:pPr algn="just"/>
            <a:r>
              <a:rPr lang="en-IN" sz="2400" b="1" i="0" u="none" strike="noStrike" baseline="0" dirty="0">
                <a:solidFill>
                  <a:srgbClr val="000000"/>
                </a:solidFill>
                <a:latin typeface="Times New Roman" panose="02020603050405020304" pitchFamily="18" charset="0"/>
              </a:rPr>
              <a:t>1) IoT Functional Blocks: </a:t>
            </a:r>
            <a:r>
              <a:rPr lang="en-IN" sz="2400" b="0" i="0" u="none" strike="noStrike" baseline="0" dirty="0">
                <a:solidFill>
                  <a:srgbClr val="000000"/>
                </a:solidFill>
                <a:latin typeface="Times New Roman" panose="02020603050405020304" pitchFamily="18" charset="0"/>
              </a:rPr>
              <a:t>Provide the system the capabilities for identification, sensing, actuation, communication and management. </a:t>
            </a:r>
          </a:p>
        </p:txBody>
      </p:sp>
      <p:pic>
        <p:nvPicPr>
          <p:cNvPr id="5" name="Picture 4">
            <a:extLst>
              <a:ext uri="{FF2B5EF4-FFF2-40B4-BE49-F238E27FC236}">
                <a16:creationId xmlns:a16="http://schemas.microsoft.com/office/drawing/2014/main" id="{E0EC75F1-4D43-403A-B6D5-1A2428AF0D99}"/>
              </a:ext>
            </a:extLst>
          </p:cNvPr>
          <p:cNvPicPr>
            <a:picLocks noChangeAspect="1"/>
          </p:cNvPicPr>
          <p:nvPr/>
        </p:nvPicPr>
        <p:blipFill>
          <a:blip r:embed="rId2"/>
          <a:stretch>
            <a:fillRect/>
          </a:stretch>
        </p:blipFill>
        <p:spPr>
          <a:xfrm>
            <a:off x="2027582" y="3115483"/>
            <a:ext cx="8507896" cy="3578149"/>
          </a:xfrm>
          <a:prstGeom prst="rect">
            <a:avLst/>
          </a:prstGeom>
        </p:spPr>
      </p:pic>
    </p:spTree>
    <p:extLst>
      <p:ext uri="{BB962C8B-B14F-4D97-AF65-F5344CB8AC3E}">
        <p14:creationId xmlns:p14="http://schemas.microsoft.com/office/powerpoint/2010/main" val="628833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8F58BF-2DA1-4566-8A2C-21D00FDFDD22}"/>
              </a:ext>
            </a:extLst>
          </p:cNvPr>
          <p:cNvSpPr txBox="1"/>
          <p:nvPr/>
        </p:nvSpPr>
        <p:spPr>
          <a:xfrm>
            <a:off x="993913" y="504114"/>
            <a:ext cx="10204174" cy="4154984"/>
          </a:xfrm>
          <a:prstGeom prst="rect">
            <a:avLst/>
          </a:prstGeom>
          <a:noFill/>
        </p:spPr>
        <p:txBody>
          <a:bodyPr wrap="square">
            <a:spAutoFit/>
          </a:bodyPr>
          <a:lstStyle/>
          <a:p>
            <a:pPr algn="l"/>
            <a:endParaRPr lang="en-IN" sz="2400" b="0" i="0" u="none" strike="noStrike" baseline="0" dirty="0">
              <a:solidFill>
                <a:srgbClr val="000000"/>
              </a:solidFill>
              <a:latin typeface="Symbol" panose="05050102010706020507" pitchFamily="18" charset="2"/>
            </a:endParaRPr>
          </a:p>
          <a:p>
            <a:pPr marL="342900" indent="-342900">
              <a:buFont typeface="Symbol" panose="05050102010706020507" pitchFamily="18" charset="2"/>
              <a:buChar char="·"/>
            </a:pPr>
            <a:r>
              <a:rPr lang="en-IN" sz="2400" b="1" i="0" u="none" strike="noStrike" baseline="0" dirty="0">
                <a:solidFill>
                  <a:srgbClr val="000000"/>
                </a:solidFill>
                <a:latin typeface="Times New Roman" panose="02020603050405020304" pitchFamily="18" charset="0"/>
              </a:rPr>
              <a:t>Device: </a:t>
            </a:r>
            <a:r>
              <a:rPr lang="en-IN" sz="2400" b="0" i="0" u="none" strike="noStrike" baseline="0" dirty="0">
                <a:solidFill>
                  <a:srgbClr val="000000"/>
                </a:solidFill>
                <a:latin typeface="Times New Roman" panose="02020603050405020304" pitchFamily="18" charset="0"/>
              </a:rPr>
              <a:t>An IoT system comprises of devices that provide sensing, actuation, monitoring and control functions. </a:t>
            </a:r>
          </a:p>
          <a:p>
            <a:pPr marL="342900" indent="-342900">
              <a:buFont typeface="Symbol" panose="05050102010706020507" pitchFamily="18" charset="2"/>
              <a:buChar char="·"/>
            </a:pPr>
            <a:r>
              <a:rPr lang="en-IN" sz="2400" b="1" i="0" u="none" strike="noStrike" baseline="0" dirty="0">
                <a:solidFill>
                  <a:srgbClr val="000000"/>
                </a:solidFill>
                <a:latin typeface="Times New Roman" panose="02020603050405020304" pitchFamily="18" charset="0"/>
              </a:rPr>
              <a:t>Communication: </a:t>
            </a:r>
            <a:r>
              <a:rPr lang="en-IN" sz="2400" b="0" i="0" u="none" strike="noStrike" baseline="0" dirty="0">
                <a:solidFill>
                  <a:srgbClr val="000000"/>
                </a:solidFill>
                <a:latin typeface="Times New Roman" panose="02020603050405020304" pitchFamily="18" charset="0"/>
              </a:rPr>
              <a:t>handles the communication for IoT system. </a:t>
            </a:r>
          </a:p>
          <a:p>
            <a:pPr marL="342900" indent="-342900">
              <a:buFont typeface="Symbol" panose="05050102010706020507" pitchFamily="18" charset="2"/>
              <a:buChar char="·"/>
            </a:pPr>
            <a:r>
              <a:rPr lang="en-IN" sz="2400" b="1" i="0" u="none" strike="noStrike" baseline="0" dirty="0">
                <a:solidFill>
                  <a:srgbClr val="000000"/>
                </a:solidFill>
                <a:latin typeface="Times New Roman" panose="02020603050405020304" pitchFamily="18" charset="0"/>
              </a:rPr>
              <a:t>Services: </a:t>
            </a:r>
            <a:r>
              <a:rPr lang="en-IN" sz="2400" b="0" i="0" u="none" strike="noStrike" baseline="0" dirty="0">
                <a:solidFill>
                  <a:srgbClr val="000000"/>
                </a:solidFill>
                <a:latin typeface="Times New Roman" panose="02020603050405020304" pitchFamily="18" charset="0"/>
              </a:rPr>
              <a:t>for device monitoring, device control services, data publishing services and services for device discovery. </a:t>
            </a:r>
          </a:p>
          <a:p>
            <a:pPr marL="342900" indent="-342900">
              <a:buFont typeface="Symbol" panose="05050102010706020507" pitchFamily="18" charset="2"/>
              <a:buChar char="·"/>
            </a:pPr>
            <a:r>
              <a:rPr lang="en-IN" sz="2400" b="1" i="0" u="none" strike="noStrike" baseline="0" dirty="0">
                <a:solidFill>
                  <a:srgbClr val="000000"/>
                </a:solidFill>
                <a:latin typeface="Times New Roman" panose="02020603050405020304" pitchFamily="18" charset="0"/>
              </a:rPr>
              <a:t>Management: </a:t>
            </a:r>
            <a:r>
              <a:rPr lang="en-IN" sz="2400" b="0" i="0" u="none" strike="noStrike" baseline="0" dirty="0">
                <a:solidFill>
                  <a:srgbClr val="000000"/>
                </a:solidFill>
                <a:latin typeface="Times New Roman" panose="02020603050405020304" pitchFamily="18" charset="0"/>
              </a:rPr>
              <a:t>Provides various functions to govern the IoT system. </a:t>
            </a:r>
          </a:p>
          <a:p>
            <a:pPr marL="342900" indent="-342900">
              <a:buFont typeface="Symbol" panose="05050102010706020507" pitchFamily="18" charset="2"/>
              <a:buChar char="·"/>
            </a:pPr>
            <a:r>
              <a:rPr lang="en-IN" sz="2400" b="1" i="0" u="none" strike="noStrike" baseline="0" dirty="0">
                <a:solidFill>
                  <a:srgbClr val="000000"/>
                </a:solidFill>
                <a:latin typeface="Times New Roman" panose="02020603050405020304" pitchFamily="18" charset="0"/>
              </a:rPr>
              <a:t>Security: </a:t>
            </a:r>
            <a:r>
              <a:rPr lang="en-IN" sz="2400" b="0" i="0" u="none" strike="noStrike" baseline="0" dirty="0">
                <a:solidFill>
                  <a:srgbClr val="000000"/>
                </a:solidFill>
                <a:latin typeface="Times New Roman" panose="02020603050405020304" pitchFamily="18" charset="0"/>
              </a:rPr>
              <a:t>Secures IoT system and priority functions such as authentication, authorization, message and context integrity and data security. </a:t>
            </a:r>
          </a:p>
          <a:p>
            <a:pPr marL="342900" indent="-342900">
              <a:buFont typeface="Symbol" panose="05050102010706020507" pitchFamily="18" charset="2"/>
              <a:buChar char="·"/>
            </a:pPr>
            <a:r>
              <a:rPr lang="en-IN" sz="2400" b="1" i="0" u="none" strike="noStrike" baseline="0" dirty="0">
                <a:solidFill>
                  <a:srgbClr val="000000"/>
                </a:solidFill>
                <a:latin typeface="Times New Roman" panose="02020603050405020304" pitchFamily="18" charset="0"/>
              </a:rPr>
              <a:t>Application: </a:t>
            </a:r>
            <a:r>
              <a:rPr lang="en-IN" sz="2400" b="0" i="0" u="none" strike="noStrike" baseline="0" dirty="0">
                <a:solidFill>
                  <a:srgbClr val="000000"/>
                </a:solidFill>
                <a:latin typeface="Times New Roman" panose="02020603050405020304" pitchFamily="18" charset="0"/>
              </a:rPr>
              <a:t>IoT application provide an interface that the users can use to control and monitor various aspects of IoT system. </a:t>
            </a:r>
          </a:p>
        </p:txBody>
      </p:sp>
      <p:sp>
        <p:nvSpPr>
          <p:cNvPr id="5" name="TextBox 4">
            <a:extLst>
              <a:ext uri="{FF2B5EF4-FFF2-40B4-BE49-F238E27FC236}">
                <a16:creationId xmlns:a16="http://schemas.microsoft.com/office/drawing/2014/main" id="{02D50AEE-8426-4C95-8FE5-25D4A74DFA76}"/>
              </a:ext>
            </a:extLst>
          </p:cNvPr>
          <p:cNvSpPr txBox="1"/>
          <p:nvPr/>
        </p:nvSpPr>
        <p:spPr>
          <a:xfrm>
            <a:off x="993913" y="4812700"/>
            <a:ext cx="7620000" cy="1938992"/>
          </a:xfrm>
          <a:prstGeom prst="rect">
            <a:avLst/>
          </a:prstGeom>
          <a:noFill/>
        </p:spPr>
        <p:txBody>
          <a:bodyPr wrap="square">
            <a:spAutoFit/>
          </a:bodyPr>
          <a:lstStyle/>
          <a:p>
            <a:r>
              <a:rPr lang="en-IN" sz="2400" b="1" i="0" u="none" strike="noStrike" baseline="0" dirty="0">
                <a:solidFill>
                  <a:srgbClr val="000000"/>
                </a:solidFill>
                <a:latin typeface="Times New Roman" panose="02020603050405020304" pitchFamily="18" charset="0"/>
              </a:rPr>
              <a:t>2)  IoT Communication Models: </a:t>
            </a:r>
            <a:endParaRPr lang="en-IN" sz="2400" b="0" i="0" u="none" strike="noStrike" baseline="0" dirty="0">
              <a:solidFill>
                <a:srgbClr val="000000"/>
              </a:solidFill>
              <a:latin typeface="Times New Roman" panose="02020603050405020304" pitchFamily="18" charset="0"/>
            </a:endParaRPr>
          </a:p>
          <a:p>
            <a:r>
              <a:rPr lang="en-IN" sz="2400" b="0" i="0" u="none" strike="noStrike" baseline="0" dirty="0">
                <a:solidFill>
                  <a:srgbClr val="000000"/>
                </a:solidFill>
                <a:latin typeface="Times New Roman" panose="02020603050405020304" pitchFamily="18" charset="0"/>
              </a:rPr>
              <a:t>	1) Request-Response </a:t>
            </a:r>
          </a:p>
          <a:p>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2) Publish-Subscribe </a:t>
            </a:r>
          </a:p>
          <a:p>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3)Push-Pull</a:t>
            </a:r>
          </a:p>
          <a:p>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4) Exclusive Pair </a:t>
            </a:r>
            <a:endParaRPr lang="en-IN" sz="2400" dirty="0"/>
          </a:p>
        </p:txBody>
      </p:sp>
    </p:spTree>
    <p:extLst>
      <p:ext uri="{BB962C8B-B14F-4D97-AF65-F5344CB8AC3E}">
        <p14:creationId xmlns:p14="http://schemas.microsoft.com/office/powerpoint/2010/main" val="5033725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2D8FEB-E1DA-4029-9D06-7CF227260910}"/>
              </a:ext>
            </a:extLst>
          </p:cNvPr>
          <p:cNvSpPr txBox="1"/>
          <p:nvPr/>
        </p:nvSpPr>
        <p:spPr>
          <a:xfrm>
            <a:off x="967408" y="133386"/>
            <a:ext cx="6096000" cy="461665"/>
          </a:xfrm>
          <a:prstGeom prst="rect">
            <a:avLst/>
          </a:prstGeom>
          <a:noFill/>
        </p:spPr>
        <p:txBody>
          <a:bodyPr wrap="square">
            <a:spAutoFit/>
          </a:bodyPr>
          <a:lstStyle/>
          <a:p>
            <a:r>
              <a:rPr lang="en-IN" sz="2400" b="1" i="0" u="none" strike="noStrike" baseline="0" dirty="0">
                <a:solidFill>
                  <a:srgbClr val="000000"/>
                </a:solidFill>
                <a:latin typeface="Times New Roman" panose="02020603050405020304" pitchFamily="18" charset="0"/>
              </a:rPr>
              <a:t>1) Request-Response Model: </a:t>
            </a:r>
            <a:endParaRPr lang="en-IN" sz="2400" dirty="0"/>
          </a:p>
        </p:txBody>
      </p:sp>
      <p:pic>
        <p:nvPicPr>
          <p:cNvPr id="5" name="Picture 4">
            <a:extLst>
              <a:ext uri="{FF2B5EF4-FFF2-40B4-BE49-F238E27FC236}">
                <a16:creationId xmlns:a16="http://schemas.microsoft.com/office/drawing/2014/main" id="{FA6E3004-2E0B-4AAC-9373-B88E90947C95}"/>
              </a:ext>
            </a:extLst>
          </p:cNvPr>
          <p:cNvPicPr>
            <a:picLocks noChangeAspect="1"/>
          </p:cNvPicPr>
          <p:nvPr/>
        </p:nvPicPr>
        <p:blipFill>
          <a:blip r:embed="rId2"/>
          <a:stretch>
            <a:fillRect/>
          </a:stretch>
        </p:blipFill>
        <p:spPr>
          <a:xfrm>
            <a:off x="718240" y="838528"/>
            <a:ext cx="10755517" cy="4544840"/>
          </a:xfrm>
          <a:prstGeom prst="rect">
            <a:avLst/>
          </a:prstGeom>
        </p:spPr>
      </p:pic>
      <p:sp>
        <p:nvSpPr>
          <p:cNvPr id="7" name="TextBox 6">
            <a:extLst>
              <a:ext uri="{FF2B5EF4-FFF2-40B4-BE49-F238E27FC236}">
                <a16:creationId xmlns:a16="http://schemas.microsoft.com/office/drawing/2014/main" id="{46E3C496-7E07-4B28-B93F-8C23CBD5EFC2}"/>
              </a:ext>
            </a:extLst>
          </p:cNvPr>
          <p:cNvSpPr txBox="1"/>
          <p:nvPr/>
        </p:nvSpPr>
        <p:spPr>
          <a:xfrm>
            <a:off x="718240" y="5626845"/>
            <a:ext cx="10755517" cy="1200329"/>
          </a:xfrm>
          <a:prstGeom prst="rect">
            <a:avLst/>
          </a:prstGeom>
          <a:noFill/>
        </p:spPr>
        <p:txBody>
          <a:bodyPr wrap="square">
            <a:spAutoFit/>
          </a:bodyPr>
          <a:lstStyle/>
          <a:p>
            <a:r>
              <a:rPr lang="en-IN" sz="2400" b="0" i="0" u="none" strike="noStrike" baseline="0" dirty="0">
                <a:solidFill>
                  <a:srgbClr val="000000"/>
                </a:solidFill>
                <a:latin typeface="Times New Roman" panose="02020603050405020304" pitchFamily="18" charset="0"/>
              </a:rPr>
              <a:t>In which the client sends request to the server and the server replies to requests. Is a stateless communication model and each request-response pair is independent of others. </a:t>
            </a:r>
            <a:endParaRPr lang="en-IN" sz="2400" dirty="0"/>
          </a:p>
        </p:txBody>
      </p:sp>
    </p:spTree>
    <p:extLst>
      <p:ext uri="{BB962C8B-B14F-4D97-AF65-F5344CB8AC3E}">
        <p14:creationId xmlns:p14="http://schemas.microsoft.com/office/powerpoint/2010/main" val="2383880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33DD25-F2DC-4E27-98BC-FFF3BE0CC1BE}"/>
              </a:ext>
            </a:extLst>
          </p:cNvPr>
          <p:cNvSpPr txBox="1"/>
          <p:nvPr/>
        </p:nvSpPr>
        <p:spPr>
          <a:xfrm>
            <a:off x="795130" y="345421"/>
            <a:ext cx="6096000" cy="461665"/>
          </a:xfrm>
          <a:prstGeom prst="rect">
            <a:avLst/>
          </a:prstGeom>
          <a:noFill/>
        </p:spPr>
        <p:txBody>
          <a:bodyPr wrap="square">
            <a:spAutoFit/>
          </a:bodyPr>
          <a:lstStyle/>
          <a:p>
            <a:r>
              <a:rPr lang="en-IN" sz="2400" b="1" i="0" u="none" strike="noStrike" baseline="0" dirty="0">
                <a:solidFill>
                  <a:srgbClr val="000000"/>
                </a:solidFill>
                <a:latin typeface="Times New Roman" panose="02020603050405020304" pitchFamily="18" charset="0"/>
              </a:rPr>
              <a:t>2) Publish-Subscribe Model: </a:t>
            </a:r>
            <a:endParaRPr lang="en-IN" sz="2400" dirty="0"/>
          </a:p>
        </p:txBody>
      </p:sp>
      <p:pic>
        <p:nvPicPr>
          <p:cNvPr id="5" name="Picture 4">
            <a:extLst>
              <a:ext uri="{FF2B5EF4-FFF2-40B4-BE49-F238E27FC236}">
                <a16:creationId xmlns:a16="http://schemas.microsoft.com/office/drawing/2014/main" id="{7E1C59D4-9BB5-49F6-AD7E-301C07F50ABA}"/>
              </a:ext>
            </a:extLst>
          </p:cNvPr>
          <p:cNvPicPr>
            <a:picLocks noChangeAspect="1"/>
          </p:cNvPicPr>
          <p:nvPr/>
        </p:nvPicPr>
        <p:blipFill>
          <a:blip r:embed="rId2"/>
          <a:stretch>
            <a:fillRect/>
          </a:stretch>
        </p:blipFill>
        <p:spPr>
          <a:xfrm>
            <a:off x="844990" y="1034358"/>
            <a:ext cx="10502020" cy="4054477"/>
          </a:xfrm>
          <a:prstGeom prst="rect">
            <a:avLst/>
          </a:prstGeom>
        </p:spPr>
      </p:pic>
      <p:sp>
        <p:nvSpPr>
          <p:cNvPr id="7" name="TextBox 6">
            <a:extLst>
              <a:ext uri="{FF2B5EF4-FFF2-40B4-BE49-F238E27FC236}">
                <a16:creationId xmlns:a16="http://schemas.microsoft.com/office/drawing/2014/main" id="{57A7CDBD-861F-4B77-88F7-D24B9A9EA524}"/>
              </a:ext>
            </a:extLst>
          </p:cNvPr>
          <p:cNvSpPr txBox="1"/>
          <p:nvPr/>
        </p:nvSpPr>
        <p:spPr>
          <a:xfrm>
            <a:off x="795130" y="5312250"/>
            <a:ext cx="10694505" cy="1323439"/>
          </a:xfrm>
          <a:prstGeom prst="rect">
            <a:avLst/>
          </a:prstGeom>
          <a:noFill/>
        </p:spPr>
        <p:txBody>
          <a:bodyPr wrap="square">
            <a:spAutoFit/>
          </a:bodyPr>
          <a:lstStyle/>
          <a:p>
            <a:pPr algn="just"/>
            <a:r>
              <a:rPr lang="en-IN" sz="2000" b="0" i="0" u="none" strike="noStrike" baseline="0" dirty="0">
                <a:solidFill>
                  <a:srgbClr val="000000"/>
                </a:solidFill>
                <a:latin typeface="Times New Roman" panose="02020603050405020304" pitchFamily="18" charset="0"/>
              </a:rPr>
              <a:t>Involves publishers, brokers and consumers. Publishers are source of data. Publishers send data to the topics which are managed by the broker. Publishers are not aware of the consumers. Consumers subscribe to the topics which are managed by the broker. When the broker receives data for a topic from the publisher, it sends the data to all the subscribed consumers. </a:t>
            </a:r>
            <a:endParaRPr lang="en-IN" sz="2000" dirty="0"/>
          </a:p>
        </p:txBody>
      </p:sp>
    </p:spTree>
    <p:extLst>
      <p:ext uri="{BB962C8B-B14F-4D97-AF65-F5344CB8AC3E}">
        <p14:creationId xmlns:p14="http://schemas.microsoft.com/office/powerpoint/2010/main" val="38849351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DF8C6F-3421-4843-BDFD-1322A58BA5A1}"/>
              </a:ext>
            </a:extLst>
          </p:cNvPr>
          <p:cNvSpPr txBox="1"/>
          <p:nvPr/>
        </p:nvSpPr>
        <p:spPr>
          <a:xfrm>
            <a:off x="1297662" y="332626"/>
            <a:ext cx="9596673" cy="1938992"/>
          </a:xfrm>
          <a:prstGeom prst="rect">
            <a:avLst/>
          </a:prstGeom>
          <a:noFill/>
        </p:spPr>
        <p:txBody>
          <a:bodyPr wrap="square">
            <a:spAutoFit/>
          </a:bodyPr>
          <a:lstStyle/>
          <a:p>
            <a:pPr algn="just"/>
            <a:endParaRPr lang="en-IN" sz="2400" b="0" i="0" u="none" strike="noStrike" baseline="0" dirty="0">
              <a:solidFill>
                <a:srgbClr val="000000"/>
              </a:solidFill>
              <a:latin typeface="Times New Roman" panose="02020603050405020304" pitchFamily="18" charset="0"/>
            </a:endParaRPr>
          </a:p>
          <a:p>
            <a:pPr algn="just"/>
            <a:r>
              <a:rPr lang="en-IN" sz="2400" b="1" i="0" u="none" strike="noStrike" baseline="0" dirty="0">
                <a:solidFill>
                  <a:srgbClr val="000000"/>
                </a:solidFill>
                <a:latin typeface="Times New Roman" panose="02020603050405020304" pitchFamily="18" charset="0"/>
              </a:rPr>
              <a:t>3) Push-Pull Model: </a:t>
            </a:r>
            <a:r>
              <a:rPr lang="en-IN" sz="2400" dirty="0">
                <a:solidFill>
                  <a:srgbClr val="000000"/>
                </a:solidFill>
                <a:latin typeface="Times New Roman" panose="02020603050405020304" pitchFamily="18" charset="0"/>
              </a:rPr>
              <a:t>I</a:t>
            </a:r>
            <a:r>
              <a:rPr lang="en-IN" sz="2400" b="0" i="0" u="none" strike="noStrike" baseline="0" dirty="0">
                <a:solidFill>
                  <a:srgbClr val="000000"/>
                </a:solidFill>
                <a:latin typeface="Times New Roman" panose="02020603050405020304" pitchFamily="18" charset="0"/>
              </a:rPr>
              <a:t>n which data producers push data to queues and consumers pull data from the queues. Producers do not need to aware of the consumers. Queues help in decoupling the message between the producers and consumers. </a:t>
            </a:r>
          </a:p>
        </p:txBody>
      </p:sp>
      <p:pic>
        <p:nvPicPr>
          <p:cNvPr id="5" name="Picture 4">
            <a:extLst>
              <a:ext uri="{FF2B5EF4-FFF2-40B4-BE49-F238E27FC236}">
                <a16:creationId xmlns:a16="http://schemas.microsoft.com/office/drawing/2014/main" id="{19F95189-6B15-4DF8-82D0-1FD863C7960F}"/>
              </a:ext>
            </a:extLst>
          </p:cNvPr>
          <p:cNvPicPr>
            <a:picLocks noChangeAspect="1"/>
          </p:cNvPicPr>
          <p:nvPr/>
        </p:nvPicPr>
        <p:blipFill>
          <a:blip r:embed="rId2"/>
          <a:stretch>
            <a:fillRect/>
          </a:stretch>
        </p:blipFill>
        <p:spPr>
          <a:xfrm>
            <a:off x="1297663" y="2686705"/>
            <a:ext cx="9596673" cy="3838669"/>
          </a:xfrm>
          <a:prstGeom prst="rect">
            <a:avLst/>
          </a:prstGeom>
        </p:spPr>
      </p:pic>
    </p:spTree>
    <p:extLst>
      <p:ext uri="{BB962C8B-B14F-4D97-AF65-F5344CB8AC3E}">
        <p14:creationId xmlns:p14="http://schemas.microsoft.com/office/powerpoint/2010/main" val="13759353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432B7E-48E6-43F8-8091-FFAEB6D645E4}"/>
              </a:ext>
            </a:extLst>
          </p:cNvPr>
          <p:cNvSpPr txBox="1"/>
          <p:nvPr/>
        </p:nvSpPr>
        <p:spPr>
          <a:xfrm>
            <a:off x="1378226" y="189013"/>
            <a:ext cx="10349029" cy="1938992"/>
          </a:xfrm>
          <a:prstGeom prst="rect">
            <a:avLst/>
          </a:prstGeom>
          <a:noFill/>
        </p:spPr>
        <p:txBody>
          <a:bodyPr wrap="square">
            <a:spAutoFit/>
          </a:bodyPr>
          <a:lstStyle/>
          <a:p>
            <a:pPr algn="just"/>
            <a:endParaRPr lang="en-IN" sz="2400" b="0" i="0" u="none" strike="noStrike" baseline="0" dirty="0">
              <a:solidFill>
                <a:srgbClr val="000000"/>
              </a:solidFill>
              <a:latin typeface="Times New Roman" panose="02020603050405020304" pitchFamily="18" charset="0"/>
            </a:endParaRPr>
          </a:p>
          <a:p>
            <a:pPr algn="just"/>
            <a:r>
              <a:rPr lang="en-IN" sz="2400" b="1" i="0" u="none" strike="noStrike" baseline="0" dirty="0">
                <a:solidFill>
                  <a:srgbClr val="000000"/>
                </a:solidFill>
                <a:latin typeface="Times New Roman" panose="02020603050405020304" pitchFamily="18" charset="0"/>
              </a:rPr>
              <a:t>4) Exclusive Pair: </a:t>
            </a:r>
            <a:r>
              <a:rPr lang="en-IN" sz="2400" i="0" u="none" strike="noStrike" baseline="0" dirty="0">
                <a:solidFill>
                  <a:srgbClr val="000000"/>
                </a:solidFill>
                <a:latin typeface="Times New Roman" panose="02020603050405020304" pitchFamily="18" charset="0"/>
              </a:rPr>
              <a:t>It </a:t>
            </a:r>
            <a:r>
              <a:rPr lang="en-IN" sz="2400" b="0" i="0" u="none" strike="noStrike" baseline="0" dirty="0">
                <a:solidFill>
                  <a:srgbClr val="000000"/>
                </a:solidFill>
                <a:latin typeface="Times New Roman" panose="02020603050405020304" pitchFamily="18" charset="0"/>
              </a:rPr>
              <a:t>is bi-directional, fully duplex communication model that uses a persistent connection between the client and server. Once connection is set up it remains open until the client send a request to close the connection. Is a stateful communication model and server is aware of all the open connections. </a:t>
            </a:r>
          </a:p>
        </p:txBody>
      </p:sp>
      <p:pic>
        <p:nvPicPr>
          <p:cNvPr id="5" name="Picture 4">
            <a:extLst>
              <a:ext uri="{FF2B5EF4-FFF2-40B4-BE49-F238E27FC236}">
                <a16:creationId xmlns:a16="http://schemas.microsoft.com/office/drawing/2014/main" id="{8BE9A125-8008-4A07-9092-C4BB4D2F3C0C}"/>
              </a:ext>
            </a:extLst>
          </p:cNvPr>
          <p:cNvPicPr>
            <a:picLocks noChangeAspect="1"/>
          </p:cNvPicPr>
          <p:nvPr/>
        </p:nvPicPr>
        <p:blipFill>
          <a:blip r:embed="rId2"/>
          <a:stretch>
            <a:fillRect/>
          </a:stretch>
        </p:blipFill>
        <p:spPr>
          <a:xfrm>
            <a:off x="1378226" y="2517913"/>
            <a:ext cx="10349029" cy="3975651"/>
          </a:xfrm>
          <a:prstGeom prst="rect">
            <a:avLst/>
          </a:prstGeom>
        </p:spPr>
      </p:pic>
    </p:spTree>
    <p:extLst>
      <p:ext uri="{BB962C8B-B14F-4D97-AF65-F5344CB8AC3E}">
        <p14:creationId xmlns:p14="http://schemas.microsoft.com/office/powerpoint/2010/main" val="2507767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2AB885-1B8A-4B2C-AA11-DF823D9791CC}"/>
              </a:ext>
            </a:extLst>
          </p:cNvPr>
          <p:cNvSpPr txBox="1"/>
          <p:nvPr/>
        </p:nvSpPr>
        <p:spPr>
          <a:xfrm>
            <a:off x="808383" y="428178"/>
            <a:ext cx="10575234" cy="5693866"/>
          </a:xfrm>
          <a:prstGeom prst="rect">
            <a:avLst/>
          </a:prstGeom>
          <a:noFill/>
        </p:spPr>
        <p:txBody>
          <a:bodyPr wrap="square">
            <a:spAutoFit/>
          </a:bodyPr>
          <a:lstStyle/>
          <a:p>
            <a:pPr algn="just"/>
            <a:r>
              <a:rPr lang="en-IN" sz="2800" b="1" i="0" u="none" strike="noStrike" baseline="0" dirty="0">
                <a:solidFill>
                  <a:srgbClr val="000000"/>
                </a:solidFill>
                <a:latin typeface="Times New Roman" panose="02020603050405020304" pitchFamily="18" charset="0"/>
              </a:rPr>
              <a:t>Characteristics: </a:t>
            </a:r>
            <a:endParaRPr lang="en-IN" sz="2800" b="0" i="0" u="none" strike="noStrike" baseline="0" dirty="0">
              <a:solidFill>
                <a:srgbClr val="000000"/>
              </a:solidFill>
              <a:latin typeface="Times New Roman" panose="02020603050405020304" pitchFamily="18" charset="0"/>
            </a:endParaRPr>
          </a:p>
          <a:p>
            <a:pPr marL="457200" indent="-457200" algn="just">
              <a:buAutoNum type="arabicParenR"/>
            </a:pPr>
            <a:r>
              <a:rPr lang="en-IN" sz="2400" b="1" i="0" u="none" strike="noStrike" baseline="0" dirty="0">
                <a:solidFill>
                  <a:srgbClr val="000000"/>
                </a:solidFill>
                <a:latin typeface="Times New Roman" panose="02020603050405020304" pitchFamily="18" charset="0"/>
              </a:rPr>
              <a:t>Dynamic &amp; Self Adapting</a:t>
            </a:r>
            <a:r>
              <a:rPr lang="en-IN" sz="2400" b="0" i="0" u="none" strike="noStrike" baseline="0" dirty="0">
                <a:solidFill>
                  <a:srgbClr val="000000"/>
                </a:solidFill>
                <a:latin typeface="Times New Roman" panose="02020603050405020304" pitchFamily="18" charset="0"/>
              </a:rPr>
              <a:t>: IoT devices and systems may have the capability to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dynamically adapt with the changing contexts and take actions based on their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operating conditions, user’s context or sensed environment. </a:t>
            </a:r>
          </a:p>
          <a:p>
            <a:pPr algn="just"/>
            <a:r>
              <a:rPr lang="en-IN" sz="2400" b="1" i="0" u="none" strike="noStrike" baseline="0" dirty="0">
                <a:solidFill>
                  <a:srgbClr val="000000"/>
                </a:solidFill>
                <a:latin typeface="Times New Roman" panose="02020603050405020304" pitchFamily="18" charset="0"/>
              </a:rPr>
              <a:t>      </a:t>
            </a:r>
            <a:r>
              <a:rPr lang="en-IN" sz="2400" b="1" i="0" u="none" strike="noStrike" baseline="0" dirty="0" err="1">
                <a:solidFill>
                  <a:srgbClr val="000000"/>
                </a:solidFill>
                <a:latin typeface="Times New Roman" panose="02020603050405020304" pitchFamily="18" charset="0"/>
              </a:rPr>
              <a:t>Eg</a:t>
            </a:r>
            <a:r>
              <a:rPr lang="en-IN" sz="2400" b="0" i="0" u="none" strike="noStrike" baseline="0" dirty="0">
                <a:solidFill>
                  <a:srgbClr val="000000"/>
                </a:solidFill>
                <a:latin typeface="Times New Roman" panose="02020603050405020304" pitchFamily="18" charset="0"/>
              </a:rPr>
              <a:t>: </a:t>
            </a:r>
            <a:r>
              <a:rPr lang="en-IN" sz="2400" dirty="0">
                <a:solidFill>
                  <a:srgbClr val="000000"/>
                </a:solidFill>
                <a:latin typeface="Times New Roman" panose="02020603050405020304" pitchFamily="18" charset="0"/>
              </a:rPr>
              <a:t>T</a:t>
            </a:r>
            <a:r>
              <a:rPr lang="en-IN" sz="2400" b="0" i="0" u="none" strike="noStrike" baseline="0" dirty="0">
                <a:solidFill>
                  <a:srgbClr val="000000"/>
                </a:solidFill>
                <a:latin typeface="Times New Roman" panose="02020603050405020304" pitchFamily="18" charset="0"/>
              </a:rPr>
              <a:t>he surveillance system is adapting itself based on context and changing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conditions. </a:t>
            </a:r>
          </a:p>
          <a:p>
            <a:pPr algn="just"/>
            <a:r>
              <a:rPr lang="en-IN" sz="2400" b="1" i="0" u="none" strike="noStrike" baseline="0" dirty="0">
                <a:solidFill>
                  <a:srgbClr val="000000"/>
                </a:solidFill>
                <a:latin typeface="Times New Roman" panose="02020603050405020304" pitchFamily="18" charset="0"/>
              </a:rPr>
              <a:t>2)   Self Configuring: </a:t>
            </a:r>
            <a:r>
              <a:rPr lang="en-IN" sz="2400" i="0" u="none" strike="noStrike" baseline="0" dirty="0">
                <a:solidFill>
                  <a:srgbClr val="000000"/>
                </a:solidFill>
                <a:latin typeface="Times New Roman" panose="02020603050405020304" pitchFamily="18" charset="0"/>
              </a:rPr>
              <a:t>A</a:t>
            </a:r>
            <a:r>
              <a:rPr lang="en-IN" sz="2400" b="0" i="0" u="none" strike="noStrike" baseline="0" dirty="0">
                <a:solidFill>
                  <a:srgbClr val="000000"/>
                </a:solidFill>
                <a:latin typeface="Times New Roman" panose="02020603050405020304" pitchFamily="18" charset="0"/>
              </a:rPr>
              <a:t>llowing a large number of devices to work together to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provide certain functionality. </a:t>
            </a:r>
          </a:p>
          <a:p>
            <a:pPr algn="just"/>
            <a:r>
              <a:rPr lang="en-IN" sz="2400" b="1" i="0" u="none" strike="noStrike" baseline="0" dirty="0">
                <a:solidFill>
                  <a:srgbClr val="000000"/>
                </a:solidFill>
                <a:latin typeface="Times New Roman" panose="02020603050405020304" pitchFamily="18" charset="0"/>
              </a:rPr>
              <a:t>3)   Inter Operable Communication Protocols: </a:t>
            </a:r>
            <a:r>
              <a:rPr lang="en-IN" sz="2400" dirty="0">
                <a:solidFill>
                  <a:srgbClr val="000000"/>
                </a:solidFill>
                <a:latin typeface="Times New Roman" panose="02020603050405020304" pitchFamily="18" charset="0"/>
              </a:rPr>
              <a:t>S</a:t>
            </a:r>
            <a:r>
              <a:rPr lang="en-IN" sz="2400" b="0" i="0" u="none" strike="noStrike" baseline="0" dirty="0">
                <a:solidFill>
                  <a:srgbClr val="000000"/>
                </a:solidFill>
                <a:latin typeface="Times New Roman" panose="02020603050405020304" pitchFamily="18" charset="0"/>
              </a:rPr>
              <a:t>upport a number of interoperable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communication protocols and can communicate with other devices and also with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infrastructure. </a:t>
            </a:r>
          </a:p>
          <a:p>
            <a:pPr algn="just"/>
            <a:r>
              <a:rPr lang="en-IN" sz="2400" b="1" i="0" u="none" strike="noStrike" baseline="0" dirty="0">
                <a:solidFill>
                  <a:srgbClr val="000000"/>
                </a:solidFill>
                <a:latin typeface="Times New Roman" panose="02020603050405020304" pitchFamily="18" charset="0"/>
              </a:rPr>
              <a:t>4)  Unique Identity: </a:t>
            </a:r>
            <a:r>
              <a:rPr lang="en-IN" sz="2400" b="0" i="0" u="none" strike="noStrike" baseline="0" dirty="0">
                <a:solidFill>
                  <a:srgbClr val="000000"/>
                </a:solidFill>
                <a:latin typeface="Times New Roman" panose="02020603050405020304" pitchFamily="18" charset="0"/>
              </a:rPr>
              <a:t>Each IoT device has a unique identity and a unique identifier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(IP address). </a:t>
            </a:r>
          </a:p>
          <a:p>
            <a:pPr algn="just"/>
            <a:r>
              <a:rPr lang="en-IN" sz="2400" b="1" i="0" u="none" strike="noStrike" baseline="0" dirty="0">
                <a:solidFill>
                  <a:srgbClr val="000000"/>
                </a:solidFill>
                <a:latin typeface="Times New Roman" panose="02020603050405020304" pitchFamily="18" charset="0"/>
              </a:rPr>
              <a:t>5)  Integrated into Information Network: </a:t>
            </a:r>
            <a:r>
              <a:rPr lang="en-IN" sz="2400" dirty="0">
                <a:solidFill>
                  <a:srgbClr val="000000"/>
                </a:solidFill>
                <a:latin typeface="Times New Roman" panose="02020603050405020304" pitchFamily="18" charset="0"/>
              </a:rPr>
              <a:t>T</a:t>
            </a:r>
            <a:r>
              <a:rPr lang="en-IN" sz="2400" b="0" i="0" u="none" strike="noStrike" baseline="0" dirty="0">
                <a:solidFill>
                  <a:srgbClr val="000000"/>
                </a:solidFill>
                <a:latin typeface="Times New Roman" panose="02020603050405020304" pitchFamily="18" charset="0"/>
              </a:rPr>
              <a:t>hat allow them to communicate and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exchange data with other devices and systems. </a:t>
            </a:r>
          </a:p>
        </p:txBody>
      </p:sp>
    </p:spTree>
    <p:extLst>
      <p:ext uri="{BB962C8B-B14F-4D97-AF65-F5344CB8AC3E}">
        <p14:creationId xmlns:p14="http://schemas.microsoft.com/office/powerpoint/2010/main" val="758063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D8F8205-7108-46A2-8969-6D9516BBA20D}"/>
              </a:ext>
            </a:extLst>
          </p:cNvPr>
          <p:cNvSpPr txBox="1"/>
          <p:nvPr/>
        </p:nvSpPr>
        <p:spPr>
          <a:xfrm>
            <a:off x="1663148" y="538732"/>
            <a:ext cx="8865704" cy="4401205"/>
          </a:xfrm>
          <a:prstGeom prst="rect">
            <a:avLst/>
          </a:prstGeom>
          <a:noFill/>
        </p:spPr>
        <p:txBody>
          <a:bodyPr wrap="square">
            <a:spAutoFit/>
          </a:bodyPr>
          <a:lstStyle/>
          <a:p>
            <a:r>
              <a:rPr lang="en-IN" sz="3200" b="1" i="0" u="none" strike="noStrike" baseline="0" dirty="0">
                <a:solidFill>
                  <a:srgbClr val="000000"/>
                </a:solidFill>
                <a:latin typeface="Times New Roman" panose="02020603050405020304" pitchFamily="18" charset="0"/>
              </a:rPr>
              <a:t>Applications of IoT:</a:t>
            </a:r>
          </a:p>
          <a:p>
            <a:r>
              <a:rPr lang="en-IN" sz="3200" b="1" i="0" u="none" strike="noStrike" baseline="0" dirty="0">
                <a:solidFill>
                  <a:srgbClr val="000000"/>
                </a:solidFill>
                <a:latin typeface="Times New Roman" panose="02020603050405020304" pitchFamily="18" charset="0"/>
              </a:rPr>
              <a:t> </a:t>
            </a:r>
            <a:endParaRPr lang="en-IN" sz="3200" b="0" i="0" u="none" strike="noStrike" baseline="0" dirty="0">
              <a:solidFill>
                <a:srgbClr val="000000"/>
              </a:solidFill>
              <a:latin typeface="Times New Roman" panose="02020603050405020304" pitchFamily="18" charset="0"/>
            </a:endParaRPr>
          </a:p>
          <a:p>
            <a:r>
              <a:rPr lang="en-IN" sz="2400" b="0" i="0" u="none" strike="noStrike" baseline="0" dirty="0">
                <a:solidFill>
                  <a:srgbClr val="000000"/>
                </a:solidFill>
                <a:latin typeface="Times New Roman" panose="02020603050405020304" pitchFamily="18" charset="0"/>
              </a:rPr>
              <a:t>1) Home </a:t>
            </a:r>
          </a:p>
          <a:p>
            <a:r>
              <a:rPr lang="en-IN" sz="2400" b="0" i="0" u="none" strike="noStrike" baseline="0" dirty="0">
                <a:solidFill>
                  <a:srgbClr val="000000"/>
                </a:solidFill>
                <a:latin typeface="Times New Roman" panose="02020603050405020304" pitchFamily="18" charset="0"/>
              </a:rPr>
              <a:t>2) Cities </a:t>
            </a:r>
          </a:p>
          <a:p>
            <a:r>
              <a:rPr lang="en-IN" sz="2400" b="0" i="0" u="none" strike="noStrike" baseline="0" dirty="0">
                <a:solidFill>
                  <a:srgbClr val="000000"/>
                </a:solidFill>
                <a:latin typeface="Times New Roman" panose="02020603050405020304" pitchFamily="18" charset="0"/>
              </a:rPr>
              <a:t>3) Environment </a:t>
            </a:r>
          </a:p>
          <a:p>
            <a:r>
              <a:rPr lang="en-IN" sz="2400" b="0" i="0" u="none" strike="noStrike" baseline="0" dirty="0">
                <a:solidFill>
                  <a:srgbClr val="000000"/>
                </a:solidFill>
                <a:latin typeface="Times New Roman" panose="02020603050405020304" pitchFamily="18" charset="0"/>
              </a:rPr>
              <a:t>4) Energy </a:t>
            </a:r>
          </a:p>
          <a:p>
            <a:r>
              <a:rPr lang="en-IN" sz="2400" b="0" i="0" u="none" strike="noStrike" baseline="0" dirty="0">
                <a:solidFill>
                  <a:srgbClr val="000000"/>
                </a:solidFill>
                <a:latin typeface="Times New Roman" panose="02020603050405020304" pitchFamily="18" charset="0"/>
              </a:rPr>
              <a:t>5) Retail </a:t>
            </a:r>
          </a:p>
          <a:p>
            <a:r>
              <a:rPr lang="en-IN" sz="2400" b="0" i="0" u="none" strike="noStrike" baseline="0" dirty="0">
                <a:solidFill>
                  <a:srgbClr val="000000"/>
                </a:solidFill>
                <a:latin typeface="Times New Roman" panose="02020603050405020304" pitchFamily="18" charset="0"/>
              </a:rPr>
              <a:t>6) Logistics </a:t>
            </a:r>
          </a:p>
          <a:p>
            <a:r>
              <a:rPr lang="en-IN" sz="2400" b="0" i="0" u="none" strike="noStrike" baseline="0" dirty="0">
                <a:solidFill>
                  <a:srgbClr val="000000"/>
                </a:solidFill>
                <a:latin typeface="Times New Roman" panose="02020603050405020304" pitchFamily="18" charset="0"/>
              </a:rPr>
              <a:t>7) Agriculture </a:t>
            </a:r>
          </a:p>
          <a:p>
            <a:r>
              <a:rPr lang="en-IN" sz="2400" b="0" i="0" u="none" strike="noStrike" baseline="0" dirty="0">
                <a:solidFill>
                  <a:srgbClr val="000000"/>
                </a:solidFill>
                <a:latin typeface="Times New Roman" panose="02020603050405020304" pitchFamily="18" charset="0"/>
              </a:rPr>
              <a:t>8) Industry </a:t>
            </a:r>
          </a:p>
          <a:p>
            <a:r>
              <a:rPr lang="en-IN" sz="2400" b="0" i="0" u="none" strike="noStrike" baseline="0" dirty="0">
                <a:solidFill>
                  <a:srgbClr val="000000"/>
                </a:solidFill>
                <a:latin typeface="Times New Roman" panose="02020603050405020304" pitchFamily="18" charset="0"/>
              </a:rPr>
              <a:t>9) Health &amp; Life Style </a:t>
            </a:r>
          </a:p>
        </p:txBody>
      </p:sp>
    </p:spTree>
    <p:extLst>
      <p:ext uri="{BB962C8B-B14F-4D97-AF65-F5344CB8AC3E}">
        <p14:creationId xmlns:p14="http://schemas.microsoft.com/office/powerpoint/2010/main" val="2462952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88A2F6-8716-4A7E-839B-00B5BA420715}"/>
              </a:ext>
            </a:extLst>
          </p:cNvPr>
          <p:cNvPicPr>
            <a:picLocks noChangeAspect="1"/>
          </p:cNvPicPr>
          <p:nvPr/>
        </p:nvPicPr>
        <p:blipFill>
          <a:blip r:embed="rId2"/>
          <a:stretch>
            <a:fillRect/>
          </a:stretch>
        </p:blipFill>
        <p:spPr>
          <a:xfrm>
            <a:off x="2166796" y="29424"/>
            <a:ext cx="7858408" cy="6799152"/>
          </a:xfrm>
          <a:prstGeom prst="rect">
            <a:avLst/>
          </a:prstGeom>
        </p:spPr>
      </p:pic>
    </p:spTree>
    <p:extLst>
      <p:ext uri="{BB962C8B-B14F-4D97-AF65-F5344CB8AC3E}">
        <p14:creationId xmlns:p14="http://schemas.microsoft.com/office/powerpoint/2010/main" val="3882270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8FBA21-E076-4302-BED2-D79B17ACF004}"/>
              </a:ext>
            </a:extLst>
          </p:cNvPr>
          <p:cNvPicPr>
            <a:picLocks noChangeAspect="1"/>
          </p:cNvPicPr>
          <p:nvPr/>
        </p:nvPicPr>
        <p:blipFill>
          <a:blip r:embed="rId2"/>
          <a:stretch>
            <a:fillRect/>
          </a:stretch>
        </p:blipFill>
        <p:spPr>
          <a:xfrm>
            <a:off x="2033098" y="0"/>
            <a:ext cx="8125804" cy="6858000"/>
          </a:xfrm>
          <a:prstGeom prst="rect">
            <a:avLst/>
          </a:prstGeom>
        </p:spPr>
      </p:pic>
    </p:spTree>
    <p:extLst>
      <p:ext uri="{BB962C8B-B14F-4D97-AF65-F5344CB8AC3E}">
        <p14:creationId xmlns:p14="http://schemas.microsoft.com/office/powerpoint/2010/main" val="1884912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A311BF-D477-4BBC-B4AB-6607894168D9}"/>
              </a:ext>
            </a:extLst>
          </p:cNvPr>
          <p:cNvPicPr>
            <a:picLocks noChangeAspect="1"/>
          </p:cNvPicPr>
          <p:nvPr/>
        </p:nvPicPr>
        <p:blipFill>
          <a:blip r:embed="rId2"/>
          <a:stretch>
            <a:fillRect/>
          </a:stretch>
        </p:blipFill>
        <p:spPr>
          <a:xfrm>
            <a:off x="848138" y="1245704"/>
            <a:ext cx="10801309" cy="5274464"/>
          </a:xfrm>
          <a:prstGeom prst="rect">
            <a:avLst/>
          </a:prstGeom>
        </p:spPr>
      </p:pic>
      <p:sp>
        <p:nvSpPr>
          <p:cNvPr id="5" name="TextBox 4">
            <a:extLst>
              <a:ext uri="{FF2B5EF4-FFF2-40B4-BE49-F238E27FC236}">
                <a16:creationId xmlns:a16="http://schemas.microsoft.com/office/drawing/2014/main" id="{F323A4E0-1EE2-44D9-9E13-D85A10FFAEE9}"/>
              </a:ext>
            </a:extLst>
          </p:cNvPr>
          <p:cNvSpPr txBox="1"/>
          <p:nvPr/>
        </p:nvSpPr>
        <p:spPr>
          <a:xfrm>
            <a:off x="848138" y="337832"/>
            <a:ext cx="6096000" cy="523220"/>
          </a:xfrm>
          <a:prstGeom prst="rect">
            <a:avLst/>
          </a:prstGeom>
          <a:noFill/>
        </p:spPr>
        <p:txBody>
          <a:bodyPr wrap="square">
            <a:spAutoFit/>
          </a:bodyPr>
          <a:lstStyle/>
          <a:p>
            <a:r>
              <a:rPr lang="en-IN" sz="2800" b="1" i="0" u="none" strike="noStrike" baseline="0" dirty="0">
                <a:solidFill>
                  <a:srgbClr val="000000"/>
                </a:solidFill>
                <a:latin typeface="Times New Roman" panose="02020603050405020304" pitchFamily="18" charset="0"/>
              </a:rPr>
              <a:t>Physical Design of IoT</a:t>
            </a:r>
            <a:r>
              <a:rPr lang="en-IN" sz="1800" b="1" i="0" u="none" strike="noStrike" baseline="0" dirty="0">
                <a:solidFill>
                  <a:srgbClr val="000000"/>
                </a:solidFill>
                <a:latin typeface="Times New Roman" panose="02020603050405020304" pitchFamily="18" charset="0"/>
              </a:rPr>
              <a:t> </a:t>
            </a:r>
            <a:endParaRPr lang="en-IN" sz="1800" b="0" i="0" u="none" strike="noStrike" baseline="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3415321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D00FDE-D947-4C33-AC12-8F8179696705}"/>
              </a:ext>
            </a:extLst>
          </p:cNvPr>
          <p:cNvSpPr txBox="1"/>
          <p:nvPr/>
        </p:nvSpPr>
        <p:spPr>
          <a:xfrm>
            <a:off x="1245705" y="1400988"/>
            <a:ext cx="10137912" cy="3785652"/>
          </a:xfrm>
          <a:prstGeom prst="rect">
            <a:avLst/>
          </a:prstGeom>
          <a:noFill/>
        </p:spPr>
        <p:txBody>
          <a:bodyPr wrap="square">
            <a:spAutoFit/>
          </a:bodyPr>
          <a:lstStyle/>
          <a:p>
            <a:pPr marL="342900" indent="-342900" algn="just">
              <a:buFont typeface="Arial" panose="020B0604020202020204" pitchFamily="34" charset="0"/>
              <a:buChar char="•"/>
            </a:pPr>
            <a:r>
              <a:rPr lang="en-IN" sz="2400" b="0" i="0" u="none" strike="noStrike" baseline="0" dirty="0">
                <a:solidFill>
                  <a:srgbClr val="000000"/>
                </a:solidFill>
                <a:latin typeface="Times New Roman" panose="02020603050405020304" pitchFamily="18" charset="0"/>
              </a:rPr>
              <a:t>The things in IoT refers to IoT devices which have unique identities and perform remote sensing, actuating and monitoring capabilities. </a:t>
            </a:r>
            <a:endParaRPr lang="en-IN" sz="2400" dirty="0">
              <a:solidFill>
                <a:srgbClr val="000000"/>
              </a:solidFill>
              <a:latin typeface="Times New Roman" panose="02020603050405020304" pitchFamily="18" charset="0"/>
            </a:endParaRPr>
          </a:p>
          <a:p>
            <a:pPr marL="342900" indent="-342900" algn="just">
              <a:buFont typeface="Arial" panose="020B0604020202020204" pitchFamily="34" charset="0"/>
              <a:buChar char="•"/>
            </a:pPr>
            <a:r>
              <a:rPr lang="en-IN" sz="2400" b="0" i="0" u="none" strike="noStrike" baseline="0" dirty="0">
                <a:solidFill>
                  <a:srgbClr val="000000"/>
                </a:solidFill>
                <a:latin typeface="Times New Roman" panose="02020603050405020304" pitchFamily="18" charset="0"/>
              </a:rPr>
              <a:t>IoT devices can exchange data with other connected devices applications. It collects data from other devices and process data either locally or remotely. </a:t>
            </a:r>
          </a:p>
          <a:p>
            <a:pPr marL="342900" indent="-342900" algn="just">
              <a:buFont typeface="Arial" panose="020B0604020202020204" pitchFamily="34" charset="0"/>
              <a:buChar char="•"/>
            </a:pPr>
            <a:r>
              <a:rPr lang="en-IN" sz="2400" b="0" i="0" u="none" strike="noStrike" baseline="0" dirty="0">
                <a:solidFill>
                  <a:srgbClr val="000000"/>
                </a:solidFill>
                <a:latin typeface="Times New Roman" panose="02020603050405020304" pitchFamily="18" charset="0"/>
              </a:rPr>
              <a:t>An IoT device may consist of several interfaces for communication to other devices both wired and wireless. These includes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a:t>
            </a:r>
            <a:r>
              <a:rPr lang="en-IN" sz="2400" b="0" i="0" u="none" strike="noStrike" baseline="0" dirty="0" err="1">
                <a:solidFill>
                  <a:srgbClr val="000000"/>
                </a:solidFill>
                <a:latin typeface="Times New Roman" panose="02020603050405020304" pitchFamily="18" charset="0"/>
              </a:rPr>
              <a:t>i</a:t>
            </a:r>
            <a:r>
              <a:rPr lang="en-IN" sz="2400" b="0" i="0" u="none" strike="noStrike" baseline="0" dirty="0">
                <a:solidFill>
                  <a:srgbClr val="000000"/>
                </a:solidFill>
                <a:latin typeface="Times New Roman" panose="02020603050405020304" pitchFamily="18" charset="0"/>
              </a:rPr>
              <a:t>) I/O interfaces for sensors,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(ii) Interfaces for internet connectivity </a:t>
            </a:r>
          </a:p>
          <a:p>
            <a:pPr algn="just"/>
            <a:r>
              <a:rPr lang="en-IN" sz="2400" b="0" i="0" u="none" strike="noStrike" baseline="0" dirty="0">
                <a:solidFill>
                  <a:srgbClr val="000000"/>
                </a:solidFill>
                <a:latin typeface="Times New Roman" panose="02020603050405020304" pitchFamily="18" charset="0"/>
              </a:rPr>
              <a:t>	(iii) memory and storage interfaces and </a:t>
            </a:r>
          </a:p>
          <a:p>
            <a:pPr algn="just"/>
            <a:r>
              <a:rPr lang="en-IN" sz="2400" dirty="0">
                <a:solidFill>
                  <a:srgbClr val="000000"/>
                </a:solidFill>
                <a:latin typeface="Times New Roman" panose="02020603050405020304" pitchFamily="18" charset="0"/>
              </a:rPr>
              <a:t>	</a:t>
            </a:r>
            <a:r>
              <a:rPr lang="en-IN" sz="2400" b="0" i="0" u="none" strike="noStrike" baseline="0" dirty="0">
                <a:solidFill>
                  <a:srgbClr val="000000"/>
                </a:solidFill>
                <a:latin typeface="Times New Roman" panose="02020603050405020304" pitchFamily="18" charset="0"/>
              </a:rPr>
              <a:t>(iv) audio/video interfaces. </a:t>
            </a:r>
          </a:p>
        </p:txBody>
      </p:sp>
      <p:sp>
        <p:nvSpPr>
          <p:cNvPr id="5" name="TextBox 4">
            <a:extLst>
              <a:ext uri="{FF2B5EF4-FFF2-40B4-BE49-F238E27FC236}">
                <a16:creationId xmlns:a16="http://schemas.microsoft.com/office/drawing/2014/main" id="{B0A75723-CDEB-40B5-A8EE-96FE133BEFBA}"/>
              </a:ext>
            </a:extLst>
          </p:cNvPr>
          <p:cNvSpPr txBox="1"/>
          <p:nvPr/>
        </p:nvSpPr>
        <p:spPr>
          <a:xfrm>
            <a:off x="1245705" y="663473"/>
            <a:ext cx="6096000" cy="461665"/>
          </a:xfrm>
          <a:prstGeom prst="rect">
            <a:avLst/>
          </a:prstGeom>
          <a:noFill/>
        </p:spPr>
        <p:txBody>
          <a:bodyPr wrap="square">
            <a:spAutoFit/>
          </a:bodyPr>
          <a:lstStyle/>
          <a:p>
            <a:r>
              <a:rPr lang="en-IN" sz="2400" b="1" i="0" u="none" strike="noStrike" baseline="0" dirty="0">
                <a:solidFill>
                  <a:srgbClr val="000000"/>
                </a:solidFill>
                <a:latin typeface="Times New Roman" panose="02020603050405020304" pitchFamily="18" charset="0"/>
              </a:rPr>
              <a:t>1) Things in IoT:</a:t>
            </a:r>
            <a:r>
              <a:rPr lang="en-IN" sz="1800" b="1" i="0" u="none" strike="noStrike" baseline="0" dirty="0">
                <a:solidFill>
                  <a:srgbClr val="000000"/>
                </a:solidFill>
                <a:latin typeface="Times New Roman" panose="02020603050405020304" pitchFamily="18" charset="0"/>
              </a:rPr>
              <a:t> </a:t>
            </a:r>
            <a:endParaRPr lang="en-IN" sz="1800" b="0" i="0" u="none" strike="noStrike" baseline="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1501687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A936E1-EA5C-41D5-B3B4-EB6C39D455DF}"/>
              </a:ext>
            </a:extLst>
          </p:cNvPr>
          <p:cNvPicPr>
            <a:picLocks noChangeAspect="1"/>
          </p:cNvPicPr>
          <p:nvPr/>
        </p:nvPicPr>
        <p:blipFill>
          <a:blip r:embed="rId2"/>
          <a:stretch>
            <a:fillRect/>
          </a:stretch>
        </p:blipFill>
        <p:spPr>
          <a:xfrm>
            <a:off x="0" y="310213"/>
            <a:ext cx="12192000" cy="6237574"/>
          </a:xfrm>
          <a:prstGeom prst="rect">
            <a:avLst/>
          </a:prstGeom>
        </p:spPr>
      </p:pic>
    </p:spTree>
    <p:extLst>
      <p:ext uri="{BB962C8B-B14F-4D97-AF65-F5344CB8AC3E}">
        <p14:creationId xmlns:p14="http://schemas.microsoft.com/office/powerpoint/2010/main" val="953390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5112539-6E82-4898-BB04-02E6B6E44C61}"/>
              </a:ext>
            </a:extLst>
          </p:cNvPr>
          <p:cNvSpPr txBox="1"/>
          <p:nvPr/>
        </p:nvSpPr>
        <p:spPr>
          <a:xfrm>
            <a:off x="503582" y="317261"/>
            <a:ext cx="11184835" cy="6278642"/>
          </a:xfrm>
          <a:prstGeom prst="rect">
            <a:avLst/>
          </a:prstGeom>
          <a:noFill/>
        </p:spPr>
        <p:txBody>
          <a:bodyPr wrap="square">
            <a:spAutoFit/>
          </a:bodyPr>
          <a:lstStyle/>
          <a:p>
            <a:pPr algn="just"/>
            <a:r>
              <a:rPr lang="en-IN" sz="2400" b="1" i="0" u="none" strike="noStrike" baseline="0" dirty="0">
                <a:solidFill>
                  <a:srgbClr val="000000"/>
                </a:solidFill>
                <a:latin typeface="Times New Roman" panose="02020603050405020304" pitchFamily="18" charset="0"/>
              </a:rPr>
              <a:t>2) IoT Protocols: </a:t>
            </a:r>
            <a:endParaRPr lang="en-IN" sz="2400" b="0" i="0" u="none" strike="noStrike" baseline="0" dirty="0">
              <a:solidFill>
                <a:srgbClr val="000000"/>
              </a:solidFill>
              <a:latin typeface="Times New Roman" panose="02020603050405020304" pitchFamily="18" charset="0"/>
            </a:endParaRPr>
          </a:p>
          <a:p>
            <a:pPr marL="457200" indent="-457200" algn="just">
              <a:buAutoNum type="alphaLcParenR"/>
            </a:pPr>
            <a:r>
              <a:rPr lang="en-IN" sz="2000" b="1" i="0" u="none" strike="noStrike" baseline="0" dirty="0">
                <a:solidFill>
                  <a:srgbClr val="000000"/>
                </a:solidFill>
                <a:latin typeface="Times New Roman" panose="02020603050405020304" pitchFamily="18" charset="0"/>
              </a:rPr>
              <a:t>Link Layer : </a:t>
            </a:r>
            <a:r>
              <a:rPr lang="en-IN" sz="2000" b="0" i="0" u="none" strike="noStrike" baseline="0" dirty="0">
                <a:solidFill>
                  <a:srgbClr val="000000"/>
                </a:solidFill>
                <a:latin typeface="Times New Roman" panose="02020603050405020304" pitchFamily="18" charset="0"/>
              </a:rPr>
              <a:t>Protocols determine how data is physically sent over the network’s physical layer or medium. Local network connect to which host is attached. Hosts on the same link exchange data packets over the link layer using link layer protocols. Link layer determines how packets are coded and signalled by the h/w device over the medium to which the host is attached. </a:t>
            </a:r>
          </a:p>
          <a:p>
            <a:pPr algn="just"/>
            <a:r>
              <a:rPr lang="en-IN" sz="2000" b="1" i="0" u="none" strike="noStrike" baseline="0" dirty="0">
                <a:solidFill>
                  <a:srgbClr val="000000"/>
                </a:solidFill>
                <a:latin typeface="Times New Roman" panose="02020603050405020304" pitchFamily="18" charset="0"/>
              </a:rPr>
              <a:t>Protocols: </a:t>
            </a:r>
            <a:endParaRPr lang="en-IN" sz="2000" b="0" i="0" u="none" strike="noStrike" baseline="0" dirty="0">
              <a:solidFill>
                <a:srgbClr val="000000"/>
              </a:solidFill>
              <a:latin typeface="Times New Roman" panose="02020603050405020304" pitchFamily="18" charset="0"/>
            </a:endParaRPr>
          </a:p>
          <a:p>
            <a:pPr algn="just"/>
            <a:r>
              <a:rPr lang="en-IN" sz="2000" b="0" i="0" u="none" strike="noStrike" baseline="0" dirty="0">
                <a:solidFill>
                  <a:srgbClr val="000000"/>
                </a:solidFill>
                <a:latin typeface="Times New Roman" panose="02020603050405020304" pitchFamily="18" charset="0"/>
              </a:rPr>
              <a:t> 802.3-Ethernet: IEEE802.3 is collection of wired Ethernet standards for the link layer. </a:t>
            </a:r>
            <a:r>
              <a:rPr lang="en-IN" sz="2000" b="0" i="0" u="none" strike="noStrike" baseline="0" dirty="0" err="1">
                <a:solidFill>
                  <a:srgbClr val="000000"/>
                </a:solidFill>
                <a:latin typeface="Times New Roman" panose="02020603050405020304" pitchFamily="18" charset="0"/>
              </a:rPr>
              <a:t>Eg</a:t>
            </a:r>
            <a:r>
              <a:rPr lang="en-IN" sz="2000" b="0" i="0" u="none" strike="noStrike" baseline="0" dirty="0">
                <a:solidFill>
                  <a:srgbClr val="000000"/>
                </a:solidFill>
                <a:latin typeface="Times New Roman" panose="02020603050405020304" pitchFamily="18" charset="0"/>
              </a:rPr>
              <a:t>: 802.3 uses co-</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axial cable; 802.3i uses copper twisted pair connection; 802.3j uses </a:t>
            </a:r>
            <a:r>
              <a:rPr lang="en-IN" sz="2000" b="0" i="0" u="none" strike="noStrike" baseline="0" dirty="0" err="1">
                <a:solidFill>
                  <a:srgbClr val="000000"/>
                </a:solidFill>
                <a:latin typeface="Times New Roman" panose="02020603050405020304" pitchFamily="18" charset="0"/>
              </a:rPr>
              <a:t>fiber</a:t>
            </a:r>
            <a:r>
              <a:rPr lang="en-IN" sz="2000" b="0" i="0" u="none" strike="noStrike" baseline="0" dirty="0">
                <a:solidFill>
                  <a:srgbClr val="000000"/>
                </a:solidFill>
                <a:latin typeface="Times New Roman" panose="02020603050405020304" pitchFamily="18" charset="0"/>
              </a:rPr>
              <a:t> optic connection; 802.3ae uses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Ethernet over </a:t>
            </a:r>
            <a:r>
              <a:rPr lang="en-IN" sz="2000" b="0" i="0" u="none" strike="noStrike" baseline="0" dirty="0" err="1">
                <a:solidFill>
                  <a:srgbClr val="000000"/>
                </a:solidFill>
                <a:latin typeface="Times New Roman" panose="02020603050405020304" pitchFamily="18" charset="0"/>
              </a:rPr>
              <a:t>fiber</a:t>
            </a:r>
            <a:r>
              <a:rPr lang="en-IN" sz="2000" b="0" i="0" u="none" strike="noStrike" baseline="0" dirty="0">
                <a:solidFill>
                  <a:srgbClr val="000000"/>
                </a:solidFill>
                <a:latin typeface="Times New Roman" panose="02020603050405020304" pitchFamily="18" charset="0"/>
              </a:rPr>
              <a:t>. </a:t>
            </a:r>
          </a:p>
          <a:p>
            <a:pPr algn="just"/>
            <a:r>
              <a:rPr lang="en-IN" sz="2000" b="0" i="0" u="none" strike="noStrike" baseline="0" dirty="0">
                <a:solidFill>
                  <a:srgbClr val="000000"/>
                </a:solidFill>
                <a:latin typeface="Times New Roman" panose="02020603050405020304" pitchFamily="18" charset="0"/>
              </a:rPr>
              <a:t> 802.11-WiFi: IEEE802.11 is a collection of wireless LAN(WLAN) communication standards including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extensive description of link layer. </a:t>
            </a:r>
            <a:r>
              <a:rPr lang="en-IN" sz="2000" b="0" i="0" u="none" strike="noStrike" baseline="0" dirty="0" err="1">
                <a:solidFill>
                  <a:srgbClr val="000000"/>
                </a:solidFill>
                <a:latin typeface="Times New Roman" panose="02020603050405020304" pitchFamily="18" charset="0"/>
              </a:rPr>
              <a:t>Eg</a:t>
            </a:r>
            <a:r>
              <a:rPr lang="en-IN" sz="2000" b="0" i="0" u="none" strike="noStrike" baseline="0" dirty="0">
                <a:solidFill>
                  <a:srgbClr val="000000"/>
                </a:solidFill>
                <a:latin typeface="Times New Roman" panose="02020603050405020304" pitchFamily="18" charset="0"/>
              </a:rPr>
              <a:t>: 802.11a operates in 5GHz band, 802.11b and 802.11g operates in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2.4GHz band, 802.11n operates in 2.4/5GHz band, 802.11ac operates in 5GHz band, 802.11ad operates in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60Ghzband. </a:t>
            </a:r>
          </a:p>
          <a:p>
            <a:pPr algn="just"/>
            <a:r>
              <a:rPr lang="en-IN" sz="2000" b="0" i="0" u="none" strike="noStrike" baseline="0" dirty="0">
                <a:solidFill>
                  <a:srgbClr val="000000"/>
                </a:solidFill>
                <a:latin typeface="Times New Roman" panose="02020603050405020304" pitchFamily="18" charset="0"/>
              </a:rPr>
              <a:t> 802.16 - </a:t>
            </a:r>
            <a:r>
              <a:rPr lang="en-IN" sz="2000" b="0" i="0" u="none" strike="noStrike" baseline="0" dirty="0" err="1">
                <a:solidFill>
                  <a:srgbClr val="000000"/>
                </a:solidFill>
                <a:latin typeface="Times New Roman" panose="02020603050405020304" pitchFamily="18" charset="0"/>
              </a:rPr>
              <a:t>WiMax</a:t>
            </a:r>
            <a:r>
              <a:rPr lang="en-IN" sz="2000" b="0" i="0" u="none" strike="noStrike" baseline="0" dirty="0">
                <a:solidFill>
                  <a:srgbClr val="000000"/>
                </a:solidFill>
                <a:latin typeface="Times New Roman" panose="02020603050405020304" pitchFamily="18" charset="0"/>
              </a:rPr>
              <a:t>: IEEE802.16 is a collection of wireless broadband standards including exclusive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description of link layer. </a:t>
            </a:r>
            <a:r>
              <a:rPr lang="en-IN" sz="2000" b="0" i="0" u="none" strike="noStrike" baseline="0" dirty="0" err="1">
                <a:solidFill>
                  <a:srgbClr val="000000"/>
                </a:solidFill>
                <a:latin typeface="Times New Roman" panose="02020603050405020304" pitchFamily="18" charset="0"/>
              </a:rPr>
              <a:t>WiMax</a:t>
            </a:r>
            <a:r>
              <a:rPr lang="en-IN" sz="2000" b="0" i="0" u="none" strike="noStrike" baseline="0" dirty="0">
                <a:solidFill>
                  <a:srgbClr val="000000"/>
                </a:solidFill>
                <a:latin typeface="Times New Roman" panose="02020603050405020304" pitchFamily="18" charset="0"/>
              </a:rPr>
              <a:t> provide data rates from 1.5 Mb/s to 1Gb/s. </a:t>
            </a:r>
          </a:p>
          <a:p>
            <a:pPr algn="just"/>
            <a:r>
              <a:rPr lang="en-IN" sz="2000" b="0" i="0" u="none" strike="noStrike" baseline="0" dirty="0">
                <a:solidFill>
                  <a:srgbClr val="000000"/>
                </a:solidFill>
                <a:latin typeface="Times New Roman" panose="02020603050405020304" pitchFamily="18" charset="0"/>
              </a:rPr>
              <a:t> 802.15.4-LR-WPAN: IEEE802.15.4 is a collection of standards for low rate wireless personal area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network(LR-WPAN). Basis for high level communication protocols such as ZigBee. Provides data rate </a:t>
            </a:r>
          </a:p>
          <a:p>
            <a:pPr algn="just"/>
            <a:r>
              <a:rPr lang="en-IN" sz="2000" dirty="0">
                <a:solidFill>
                  <a:srgbClr val="000000"/>
                </a:solidFill>
                <a:latin typeface="Times New Roman" panose="02020603050405020304" pitchFamily="18" charset="0"/>
              </a:rPr>
              <a:t>    </a:t>
            </a:r>
            <a:r>
              <a:rPr lang="en-IN" sz="2000" b="0" i="0" u="none" strike="noStrike" baseline="0" dirty="0">
                <a:solidFill>
                  <a:srgbClr val="000000"/>
                </a:solidFill>
                <a:latin typeface="Times New Roman" panose="02020603050405020304" pitchFamily="18" charset="0"/>
              </a:rPr>
              <a:t>from 40kb/s to250kb/s. </a:t>
            </a:r>
          </a:p>
          <a:p>
            <a:pPr algn="just"/>
            <a:r>
              <a:rPr lang="en-IN" sz="2000" b="0" i="0" u="none" strike="noStrike" baseline="0" dirty="0">
                <a:solidFill>
                  <a:srgbClr val="000000"/>
                </a:solidFill>
                <a:latin typeface="Times New Roman" panose="02020603050405020304" pitchFamily="18" charset="0"/>
              </a:rPr>
              <a:t> 2G/3G/4G-Mobile Communication: Data rates from 9.6kb/s(2G) to up to100Mb/s(4G). </a:t>
            </a:r>
          </a:p>
          <a:p>
            <a:pPr algn="just"/>
            <a:endParaRPr lang="en-IN" sz="1800" b="0" i="0" u="none" strike="noStrike" baseline="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29144228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TotalTime>
  <Words>1539</Words>
  <Application>Microsoft Office PowerPoint</Application>
  <PresentationFormat>Widescreen</PresentationFormat>
  <Paragraphs>119</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Shruti</dc:creator>
  <cp:lastModifiedBy>Shruti</cp:lastModifiedBy>
  <cp:revision>7</cp:revision>
  <dcterms:created xsi:type="dcterms:W3CDTF">2021-11-16T14:57:05Z</dcterms:created>
  <dcterms:modified xsi:type="dcterms:W3CDTF">2021-11-16T17:46:35Z</dcterms:modified>
</cp:coreProperties>
</file>

<file path=docProps/thumbnail.jpeg>
</file>